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A4C36990"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Lst>
  <p:notesMasterIdLst>
    <p:notesMasterId r:id="rId40"/>
  </p:notesMasterIdLst>
  <p:sldIdLst>
    <p:sldId id="303" r:id="rId4"/>
    <p:sldId id="302" r:id="rId5"/>
    <p:sldId id="313" r:id="rId6"/>
    <p:sldId id="310" r:id="rId7"/>
    <p:sldId id="315" r:id="rId8"/>
    <p:sldId id="314" r:id="rId9"/>
    <p:sldId id="279" r:id="rId10"/>
    <p:sldId id="289" r:id="rId11"/>
    <p:sldId id="311" r:id="rId12"/>
    <p:sldId id="312" r:id="rId13"/>
    <p:sldId id="317" r:id="rId14"/>
    <p:sldId id="318" r:id="rId15"/>
    <p:sldId id="319" r:id="rId16"/>
    <p:sldId id="320" r:id="rId17"/>
    <p:sldId id="322" r:id="rId18"/>
    <p:sldId id="323" r:id="rId19"/>
    <p:sldId id="324" r:id="rId20"/>
    <p:sldId id="321" r:id="rId21"/>
    <p:sldId id="269" r:id="rId22"/>
    <p:sldId id="304" r:id="rId23"/>
    <p:sldId id="305" r:id="rId24"/>
    <p:sldId id="307" r:id="rId25"/>
    <p:sldId id="308" r:id="rId26"/>
    <p:sldId id="326" r:id="rId27"/>
    <p:sldId id="316" r:id="rId28"/>
    <p:sldId id="301" r:id="rId29"/>
    <p:sldId id="298" r:id="rId30"/>
    <p:sldId id="299" r:id="rId31"/>
    <p:sldId id="300" r:id="rId32"/>
    <p:sldId id="325" r:id="rId33"/>
    <p:sldId id="293" r:id="rId34"/>
    <p:sldId id="294" r:id="rId35"/>
    <p:sldId id="296" r:id="rId36"/>
    <p:sldId id="258" r:id="rId37"/>
    <p:sldId id="285"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2D656F-A498-4E5B-A0E4-C967429139C1}">
          <p14:sldIdLst>
            <p14:sldId id="303"/>
            <p14:sldId id="302"/>
            <p14:sldId id="313"/>
            <p14:sldId id="310"/>
            <p14:sldId id="315"/>
            <p14:sldId id="314"/>
            <p14:sldId id="279"/>
            <p14:sldId id="289"/>
            <p14:sldId id="311"/>
            <p14:sldId id="312"/>
            <p14:sldId id="317"/>
            <p14:sldId id="318"/>
            <p14:sldId id="319"/>
          </p14:sldIdLst>
        </p14:section>
        <p14:section name="Containers" id="{D5C9C589-5010-419E-BDCF-AB5066C4FBFB}">
          <p14:sldIdLst>
            <p14:sldId id="320"/>
            <p14:sldId id="322"/>
            <p14:sldId id="323"/>
            <p14:sldId id="324"/>
          </p14:sldIdLst>
        </p14:section>
        <p14:section name="Azure" id="{57D65B03-B806-42D9-93D5-F9353C11E765}">
          <p14:sldIdLst>
            <p14:sldId id="321"/>
            <p14:sldId id="269"/>
          </p14:sldIdLst>
        </p14:section>
        <p14:section name="VSM" id="{B1D369DF-6DB1-4AB8-8445-E0D3588C9E82}">
          <p14:sldIdLst>
            <p14:sldId id="304"/>
            <p14:sldId id="305"/>
            <p14:sldId id="307"/>
            <p14:sldId id="308"/>
          </p14:sldIdLst>
        </p14:section>
        <p14:section name="Reporting" id="{D01750E2-4327-4861-ADBF-E5C890381F6C}">
          <p14:sldIdLst>
            <p14:sldId id="326"/>
            <p14:sldId id="316"/>
            <p14:sldId id="301"/>
            <p14:sldId id="298"/>
            <p14:sldId id="299"/>
            <p14:sldId id="300"/>
            <p14:sldId id="325"/>
            <p14:sldId id="293"/>
            <p14:sldId id="294"/>
          </p14:sldIdLst>
        </p14:section>
        <p14:section name="Wrap" id="{1E290841-B188-4842-B4AC-CC525E8F2BE8}">
          <p14:sldIdLst>
            <p14:sldId id="296"/>
            <p14:sldId id="258"/>
            <p14:sldId id="285"/>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1"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78" autoAdjust="0"/>
    <p:restoredTop sz="95908" autoAdjust="0"/>
  </p:normalViewPr>
  <p:slideViewPr>
    <p:cSldViewPr snapToGrid="0">
      <p:cViewPr varScale="1">
        <p:scale>
          <a:sx n="83" d="100"/>
          <a:sy n="83" d="100"/>
        </p:scale>
        <p:origin x="66" y="390"/>
      </p:cViewPr>
      <p:guideLst/>
    </p:cSldViewPr>
  </p:slideViewPr>
  <p:notesTextViewPr>
    <p:cViewPr>
      <p:scale>
        <a:sx n="3" d="2"/>
        <a:sy n="3" d="2"/>
      </p:scale>
      <p:origin x="0" y="0"/>
    </p:cViewPr>
  </p:notesTextViewPr>
  <p:notesViewPr>
    <p:cSldViewPr snapToGrid="0">
      <p:cViewPr varScale="1">
        <p:scale>
          <a:sx n="79" d="100"/>
          <a:sy n="79" d="100"/>
        </p:scale>
        <p:origin x="2751"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D26D1-8A32-4661-987C-BB7DFD4D4B9A}" type="datetimeFigureOut">
              <a:rPr lang="en-US" smtClean="0"/>
              <a:t>10/15/2017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21525-FA02-4EFB-9D77-E9C6E69B6435}" type="slidenum">
              <a:rPr lang="en-US" smtClean="0"/>
              <a:t>‹#›</a:t>
            </a:fld>
            <a:endParaRPr lang="en-US"/>
          </a:p>
        </p:txBody>
      </p:sp>
    </p:spTree>
    <p:extLst>
      <p:ext uri="{BB962C8B-B14F-4D97-AF65-F5344CB8AC3E}">
        <p14:creationId xmlns:p14="http://schemas.microsoft.com/office/powerpoint/2010/main" val="283863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DevOps Journey at Overdrive - Experiences, Tips &amp; Checklists From the Field DevOps</a:t>
            </a:r>
          </a:p>
          <a:p>
            <a:r>
              <a:rPr lang="en-US" sz="1200" kern="1200" dirty="0">
                <a:solidFill>
                  <a:schemeClr val="tx1"/>
                </a:solidFill>
                <a:effectLst/>
                <a:latin typeface="+mn-lt"/>
                <a:ea typeface="+mn-ea"/>
                <a:cs typeface="+mn-cs"/>
              </a:rPr>
              <a:t>200</a:t>
            </a:r>
          </a:p>
          <a:p>
            <a:r>
              <a:rPr lang="en-US" sz="1200" kern="1200" dirty="0">
                <a:solidFill>
                  <a:schemeClr val="tx1"/>
                </a:solidFill>
                <a:effectLst/>
                <a:latin typeface="+mn-lt"/>
                <a:ea typeface="+mn-ea"/>
                <a:cs typeface="+mn-cs"/>
              </a:rPr>
              <a:t>Learn how to put your DevOps journey into Overdrive. If you are not seeing amazing results every few weeks, you may not know how to get things moving at hyper-speed. ITProGuru will share tips, tricks, checklists, &amp; examples to help make your journey fun, exciting and results driven FAST!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There are many secrets to showing quick results. Results, where the true value of DevOps can be realized in just a few weeks. If you have not started the Journey, this is the place to start. If you already started but feel you should be able to get results faster, it is too hard, takes too long, or there is too much bureaucracy, this session will help. It will show how to kick your journey into high gear. Overdrive, is where you want to be, where you are executing at top speed with lower amounts of energy being consumed. Learn how to cruise with DevOps at this session.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session is driven by key components including: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Starting with the right discussions to have and with the right people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How to get the right people in the room - and consequences if you do not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Scheduling, preliminary discovery discussions, VSM and project hacking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Driving fun, passion and excitement fast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Results &amp; Reporting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Repeat &amp; Replicate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All lessons will be leveraging field experience from Chief Technology Strategist Dan Stolts as he shares how he helped many customers begin or improve their Journey. Some of these experiences include very large companies that have been on their Journey for over a year with little to show for it. This will be a fast paced session where you will learn how to make DevOps fun, engaging and results driven. If you are serious about results, you will get some homework, checklists and presentation materials so you can make it all real for you! Don't miss this session as it could change your world.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will not have time to go deep into the VSM, which is critically important to fast success so look for Dan's other session on Value Stream Mapping.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211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10</a:t>
            </a:fld>
            <a:endParaRPr lang="en-AU"/>
          </a:p>
        </p:txBody>
      </p:sp>
    </p:spTree>
    <p:extLst>
      <p:ext uri="{BB962C8B-B14F-4D97-AF65-F5344CB8AC3E}">
        <p14:creationId xmlns:p14="http://schemas.microsoft.com/office/powerpoint/2010/main" val="933451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11</a:t>
            </a:fld>
            <a:endParaRPr lang="en-US"/>
          </a:p>
        </p:txBody>
      </p:sp>
    </p:spTree>
    <p:extLst>
      <p:ext uri="{BB962C8B-B14F-4D97-AF65-F5344CB8AC3E}">
        <p14:creationId xmlns:p14="http://schemas.microsoft.com/office/powerpoint/2010/main" val="203992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12</a:t>
            </a:fld>
            <a:endParaRPr lang="en-US"/>
          </a:p>
        </p:txBody>
      </p:sp>
    </p:spTree>
    <p:extLst>
      <p:ext uri="{BB962C8B-B14F-4D97-AF65-F5344CB8AC3E}">
        <p14:creationId xmlns:p14="http://schemas.microsoft.com/office/powerpoint/2010/main" val="28624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13</a:t>
            </a:fld>
            <a:endParaRPr lang="en-US"/>
          </a:p>
        </p:txBody>
      </p:sp>
    </p:spTree>
    <p:extLst>
      <p:ext uri="{BB962C8B-B14F-4D97-AF65-F5344CB8AC3E}">
        <p14:creationId xmlns:p14="http://schemas.microsoft.com/office/powerpoint/2010/main" val="2429405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10/15/2017 7:58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466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10/15/2017 7:58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26994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10/15/2017 7:58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85814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10/15/2017 7:58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458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45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19</a:t>
            </a:fld>
            <a:endParaRPr lang="en-US"/>
          </a:p>
        </p:txBody>
      </p:sp>
    </p:spTree>
    <p:extLst>
      <p:ext uri="{BB962C8B-B14F-4D97-AF65-F5344CB8AC3E}">
        <p14:creationId xmlns:p14="http://schemas.microsoft.com/office/powerpoint/2010/main" val="2051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2848204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1"/>
          </p:nvPr>
        </p:nvSpPr>
        <p:spPr/>
        <p:txBody>
          <a:bodyPr/>
          <a:lstStyle/>
          <a:p>
            <a:fld id="{38EEC551-8CDA-4EB6-89BB-2A86C9F091C8}" type="datetime8">
              <a:rPr lang="en-US" smtClean="0"/>
              <a:t>10/15/2017 7:58 PM</a:t>
            </a:fld>
            <a:endParaRPr lang="en-US" dirty="0"/>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88452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21</a:t>
            </a:fld>
            <a:endParaRPr lang="en-US"/>
          </a:p>
        </p:txBody>
      </p:sp>
    </p:spTree>
    <p:extLst>
      <p:ext uri="{BB962C8B-B14F-4D97-AF65-F5344CB8AC3E}">
        <p14:creationId xmlns:p14="http://schemas.microsoft.com/office/powerpoint/2010/main" val="41338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22</a:t>
            </a:fld>
            <a:endParaRPr lang="en-US"/>
          </a:p>
        </p:txBody>
      </p:sp>
    </p:spTree>
    <p:extLst>
      <p:ext uri="{BB962C8B-B14F-4D97-AF65-F5344CB8AC3E}">
        <p14:creationId xmlns:p14="http://schemas.microsoft.com/office/powerpoint/2010/main" val="1709971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23</a:t>
            </a:fld>
            <a:endParaRPr lang="en-US"/>
          </a:p>
        </p:txBody>
      </p:sp>
    </p:spTree>
    <p:extLst>
      <p:ext uri="{BB962C8B-B14F-4D97-AF65-F5344CB8AC3E}">
        <p14:creationId xmlns:p14="http://schemas.microsoft.com/office/powerpoint/2010/main" val="92900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24</a:t>
            </a:fld>
            <a:endParaRPr lang="en-AU"/>
          </a:p>
        </p:txBody>
      </p:sp>
    </p:spTree>
    <p:extLst>
      <p:ext uri="{BB962C8B-B14F-4D97-AF65-F5344CB8AC3E}">
        <p14:creationId xmlns:p14="http://schemas.microsoft.com/office/powerpoint/2010/main" val="4292253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25</a:t>
            </a:fld>
            <a:endParaRPr lang="en-US"/>
          </a:p>
        </p:txBody>
      </p:sp>
    </p:spTree>
    <p:extLst>
      <p:ext uri="{BB962C8B-B14F-4D97-AF65-F5344CB8AC3E}">
        <p14:creationId xmlns:p14="http://schemas.microsoft.com/office/powerpoint/2010/main" val="1678767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26</a:t>
            </a:fld>
            <a:endParaRPr lang="en-US"/>
          </a:p>
        </p:txBody>
      </p:sp>
    </p:spTree>
    <p:extLst>
      <p:ext uri="{BB962C8B-B14F-4D97-AF65-F5344CB8AC3E}">
        <p14:creationId xmlns:p14="http://schemas.microsoft.com/office/powerpoint/2010/main" val="187021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27</a:t>
            </a:fld>
            <a:endParaRPr lang="en-US"/>
          </a:p>
        </p:txBody>
      </p:sp>
    </p:spTree>
    <p:extLst>
      <p:ext uri="{BB962C8B-B14F-4D97-AF65-F5344CB8AC3E}">
        <p14:creationId xmlns:p14="http://schemas.microsoft.com/office/powerpoint/2010/main" val="286534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28</a:t>
            </a:fld>
            <a:endParaRPr lang="en-US"/>
          </a:p>
        </p:txBody>
      </p:sp>
    </p:spTree>
    <p:extLst>
      <p:ext uri="{BB962C8B-B14F-4D97-AF65-F5344CB8AC3E}">
        <p14:creationId xmlns:p14="http://schemas.microsoft.com/office/powerpoint/2010/main" val="1357598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29</a:t>
            </a:fld>
            <a:endParaRPr lang="en-US"/>
          </a:p>
        </p:txBody>
      </p:sp>
    </p:spTree>
    <p:extLst>
      <p:ext uri="{BB962C8B-B14F-4D97-AF65-F5344CB8AC3E}">
        <p14:creationId xmlns:p14="http://schemas.microsoft.com/office/powerpoint/2010/main" val="209914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a:t>
            </a:fld>
            <a:endParaRPr lang="en-AU"/>
          </a:p>
        </p:txBody>
      </p:sp>
    </p:spTree>
    <p:extLst>
      <p:ext uri="{BB962C8B-B14F-4D97-AF65-F5344CB8AC3E}">
        <p14:creationId xmlns:p14="http://schemas.microsoft.com/office/powerpoint/2010/main" val="3416671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30</a:t>
            </a:fld>
            <a:endParaRPr lang="en-US"/>
          </a:p>
        </p:txBody>
      </p:sp>
    </p:spTree>
    <p:extLst>
      <p:ext uri="{BB962C8B-B14F-4D97-AF65-F5344CB8AC3E}">
        <p14:creationId xmlns:p14="http://schemas.microsoft.com/office/powerpoint/2010/main" val="779133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8C09F8-A9C2-4A8C-99B4-C5B464AAEF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857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D90747-1CAC-4896-8C0B-648DE30F011D}" type="slidenum">
              <a:rPr lang="en-US" smtClean="0"/>
              <a:t>32</a:t>
            </a:fld>
            <a:endParaRPr lang="en-US"/>
          </a:p>
        </p:txBody>
      </p:sp>
    </p:spTree>
    <p:extLst>
      <p:ext uri="{BB962C8B-B14F-4D97-AF65-F5344CB8AC3E}">
        <p14:creationId xmlns:p14="http://schemas.microsoft.com/office/powerpoint/2010/main" val="2607490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10/15/2017 7:58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687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34</a:t>
            </a:fld>
            <a:endParaRPr lang="en-US"/>
          </a:p>
        </p:txBody>
      </p:sp>
    </p:spTree>
    <p:extLst>
      <p:ext uri="{BB962C8B-B14F-4D97-AF65-F5344CB8AC3E}">
        <p14:creationId xmlns:p14="http://schemas.microsoft.com/office/powerpoint/2010/main" val="1029403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35</a:t>
            </a:fld>
            <a:endParaRPr lang="en-US"/>
          </a:p>
        </p:txBody>
      </p:sp>
    </p:spTree>
    <p:extLst>
      <p:ext uri="{BB962C8B-B14F-4D97-AF65-F5344CB8AC3E}">
        <p14:creationId xmlns:p14="http://schemas.microsoft.com/office/powerpoint/2010/main" val="17203547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36</a:t>
            </a:fld>
            <a:endParaRPr lang="en-US"/>
          </a:p>
        </p:txBody>
      </p:sp>
    </p:spTree>
    <p:extLst>
      <p:ext uri="{BB962C8B-B14F-4D97-AF65-F5344CB8AC3E}">
        <p14:creationId xmlns:p14="http://schemas.microsoft.com/office/powerpoint/2010/main" val="1486970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4</a:t>
            </a:fld>
            <a:endParaRPr lang="en-US"/>
          </a:p>
        </p:txBody>
      </p:sp>
    </p:spTree>
    <p:extLst>
      <p:ext uri="{BB962C8B-B14F-4D97-AF65-F5344CB8AC3E}">
        <p14:creationId xmlns:p14="http://schemas.microsoft.com/office/powerpoint/2010/main" val="224929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5</a:t>
            </a:fld>
            <a:endParaRPr lang="en-US"/>
          </a:p>
        </p:txBody>
      </p:sp>
    </p:spTree>
    <p:extLst>
      <p:ext uri="{BB962C8B-B14F-4D97-AF65-F5344CB8AC3E}">
        <p14:creationId xmlns:p14="http://schemas.microsoft.com/office/powerpoint/2010/main" val="2510600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10/15/2017 7:58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805730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7</a:t>
            </a:fld>
            <a:endParaRPr lang="en-US"/>
          </a:p>
        </p:txBody>
      </p:sp>
    </p:spTree>
    <p:extLst>
      <p:ext uri="{BB962C8B-B14F-4D97-AF65-F5344CB8AC3E}">
        <p14:creationId xmlns:p14="http://schemas.microsoft.com/office/powerpoint/2010/main" val="3541969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10/15/2017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90336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10/15/2017 7:58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9</a:t>
            </a:fld>
            <a:endParaRPr lang="en-US" altLang="en-US"/>
          </a:p>
        </p:txBody>
      </p:sp>
    </p:spTree>
    <p:extLst>
      <p:ext uri="{BB962C8B-B14F-4D97-AF65-F5344CB8AC3E}">
        <p14:creationId xmlns:p14="http://schemas.microsoft.com/office/powerpoint/2010/main" val="111172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1587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27359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0890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5505213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507282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6751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701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7233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5"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15518523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88735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27966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42353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337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3936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251F-258D-41F3-B42D-2FA394B10F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E3A00E-EE4C-4058-8B36-74CB31DE1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C2A643-5ACF-41BB-8684-B132EBE87B7B}"/>
              </a:ext>
            </a:extLst>
          </p:cNvPr>
          <p:cNvSpPr>
            <a:spLocks noGrp="1"/>
          </p:cNvSpPr>
          <p:nvPr>
            <p:ph type="dt" sz="half" idx="10"/>
          </p:nvPr>
        </p:nvSpPr>
        <p:spPr/>
        <p:txBody>
          <a:bodyPr/>
          <a:lstStyle/>
          <a:p>
            <a:fld id="{3F47D8FC-DF48-4A38-A8E2-EF9A4BBDE53F}" type="datetimeFigureOut">
              <a:rPr lang="en-US" smtClean="0"/>
              <a:t>10/15/2017</a:t>
            </a:fld>
            <a:endParaRPr lang="en-US"/>
          </a:p>
        </p:txBody>
      </p:sp>
      <p:sp>
        <p:nvSpPr>
          <p:cNvPr id="5" name="Footer Placeholder 4">
            <a:extLst>
              <a:ext uri="{FF2B5EF4-FFF2-40B4-BE49-F238E27FC236}">
                <a16:creationId xmlns:a16="http://schemas.microsoft.com/office/drawing/2014/main" id="{161DAA19-964C-4BCE-8278-5EE5CE908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C7BEB-C776-4E75-8796-4662BDC20D63}"/>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18063808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E8A4-CF74-48BA-BA64-171D59D7E9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902276-A913-46B3-A47C-5A4A267FA7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9646E-DB4E-43E5-84E7-4214B1D42796}"/>
              </a:ext>
            </a:extLst>
          </p:cNvPr>
          <p:cNvSpPr>
            <a:spLocks noGrp="1"/>
          </p:cNvSpPr>
          <p:nvPr>
            <p:ph type="dt" sz="half" idx="10"/>
          </p:nvPr>
        </p:nvSpPr>
        <p:spPr/>
        <p:txBody>
          <a:bodyPr/>
          <a:lstStyle/>
          <a:p>
            <a:fld id="{3F47D8FC-DF48-4A38-A8E2-EF9A4BBDE53F}" type="datetimeFigureOut">
              <a:rPr lang="en-US" smtClean="0"/>
              <a:t>10/15/2017</a:t>
            </a:fld>
            <a:endParaRPr lang="en-US"/>
          </a:p>
        </p:txBody>
      </p:sp>
      <p:sp>
        <p:nvSpPr>
          <p:cNvPr id="5" name="Footer Placeholder 4">
            <a:extLst>
              <a:ext uri="{FF2B5EF4-FFF2-40B4-BE49-F238E27FC236}">
                <a16:creationId xmlns:a16="http://schemas.microsoft.com/office/drawing/2014/main" id="{9643202D-BB40-491A-95DE-512F28A16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805A9-0A7A-4E58-91E4-08D637105425}"/>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522232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41DB-92BD-49C7-AB53-892AF4FEB1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9D39D3-1428-4A89-8456-98280BB578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3E7B05-1F98-4EF8-A6C4-296DFACEC665}"/>
              </a:ext>
            </a:extLst>
          </p:cNvPr>
          <p:cNvSpPr>
            <a:spLocks noGrp="1"/>
          </p:cNvSpPr>
          <p:nvPr>
            <p:ph type="dt" sz="half" idx="10"/>
          </p:nvPr>
        </p:nvSpPr>
        <p:spPr/>
        <p:txBody>
          <a:bodyPr/>
          <a:lstStyle/>
          <a:p>
            <a:fld id="{3F47D8FC-DF48-4A38-A8E2-EF9A4BBDE53F}" type="datetimeFigureOut">
              <a:rPr lang="en-US" smtClean="0"/>
              <a:t>10/15/2017</a:t>
            </a:fld>
            <a:endParaRPr lang="en-US"/>
          </a:p>
        </p:txBody>
      </p:sp>
      <p:sp>
        <p:nvSpPr>
          <p:cNvPr id="5" name="Footer Placeholder 4">
            <a:extLst>
              <a:ext uri="{FF2B5EF4-FFF2-40B4-BE49-F238E27FC236}">
                <a16:creationId xmlns:a16="http://schemas.microsoft.com/office/drawing/2014/main" id="{74ED09C3-3F7C-4D79-99D0-EA2FC968B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3FB9E8-3302-4A55-8213-9B9CF875274F}"/>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623073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8163D-B04A-4DB0-AC99-2D5171F705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C24FE5-3E69-458F-90EE-FDEB5A61E3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A8ED43-5BD9-4D9B-87E2-738D272F028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3C8060-10C1-450F-BEB3-C87245CF8E3B}"/>
              </a:ext>
            </a:extLst>
          </p:cNvPr>
          <p:cNvSpPr>
            <a:spLocks noGrp="1"/>
          </p:cNvSpPr>
          <p:nvPr>
            <p:ph type="dt" sz="half" idx="10"/>
          </p:nvPr>
        </p:nvSpPr>
        <p:spPr/>
        <p:txBody>
          <a:bodyPr/>
          <a:lstStyle/>
          <a:p>
            <a:fld id="{3F47D8FC-DF48-4A38-A8E2-EF9A4BBDE53F}" type="datetimeFigureOut">
              <a:rPr lang="en-US" smtClean="0"/>
              <a:t>10/15/2017</a:t>
            </a:fld>
            <a:endParaRPr lang="en-US"/>
          </a:p>
        </p:txBody>
      </p:sp>
      <p:sp>
        <p:nvSpPr>
          <p:cNvPr id="6" name="Footer Placeholder 5">
            <a:extLst>
              <a:ext uri="{FF2B5EF4-FFF2-40B4-BE49-F238E27FC236}">
                <a16:creationId xmlns:a16="http://schemas.microsoft.com/office/drawing/2014/main" id="{C3E8F29E-E177-429A-B303-24FBA726A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BCBEBA-BAB7-48BA-A735-4D128B2C955C}"/>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16847465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2B4E-0EFC-45CC-B060-0BEA2B542D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B33667-ECC7-4161-B2FA-699A9DB27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A51992B-8D8C-4D06-8FBC-8160E83AAB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006E59-83A9-4579-8D32-EF8AE5D38B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ED2189A-A002-4B71-A592-AD5F2A78C25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B992A4-9309-482A-A1A7-7C8E75A4B957}"/>
              </a:ext>
            </a:extLst>
          </p:cNvPr>
          <p:cNvSpPr>
            <a:spLocks noGrp="1"/>
          </p:cNvSpPr>
          <p:nvPr>
            <p:ph type="dt" sz="half" idx="10"/>
          </p:nvPr>
        </p:nvSpPr>
        <p:spPr/>
        <p:txBody>
          <a:bodyPr/>
          <a:lstStyle/>
          <a:p>
            <a:fld id="{3F47D8FC-DF48-4A38-A8E2-EF9A4BBDE53F}" type="datetimeFigureOut">
              <a:rPr lang="en-US" smtClean="0"/>
              <a:t>10/15/2017</a:t>
            </a:fld>
            <a:endParaRPr lang="en-US"/>
          </a:p>
        </p:txBody>
      </p:sp>
      <p:sp>
        <p:nvSpPr>
          <p:cNvPr id="8" name="Footer Placeholder 7">
            <a:extLst>
              <a:ext uri="{FF2B5EF4-FFF2-40B4-BE49-F238E27FC236}">
                <a16:creationId xmlns:a16="http://schemas.microsoft.com/office/drawing/2014/main" id="{F8C862AD-258C-47AE-993E-9E0AE02AF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17C078-45EE-4EC1-998A-D639BF5469AF}"/>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1913444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2E7C-3B5A-4427-8AF7-CFB7CD487D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FB377C-7EF0-4553-BA7E-AFE2882362D6}"/>
              </a:ext>
            </a:extLst>
          </p:cNvPr>
          <p:cNvSpPr>
            <a:spLocks noGrp="1"/>
          </p:cNvSpPr>
          <p:nvPr>
            <p:ph type="dt" sz="half" idx="10"/>
          </p:nvPr>
        </p:nvSpPr>
        <p:spPr/>
        <p:txBody>
          <a:bodyPr/>
          <a:lstStyle/>
          <a:p>
            <a:fld id="{3F47D8FC-DF48-4A38-A8E2-EF9A4BBDE53F}" type="datetimeFigureOut">
              <a:rPr lang="en-US" smtClean="0"/>
              <a:t>10/15/2017</a:t>
            </a:fld>
            <a:endParaRPr lang="en-US"/>
          </a:p>
        </p:txBody>
      </p:sp>
      <p:sp>
        <p:nvSpPr>
          <p:cNvPr id="4" name="Footer Placeholder 3">
            <a:extLst>
              <a:ext uri="{FF2B5EF4-FFF2-40B4-BE49-F238E27FC236}">
                <a16:creationId xmlns:a16="http://schemas.microsoft.com/office/drawing/2014/main" id="{068B4E89-9FEE-42C1-AEB0-C66A990857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E3BCAB-E6B3-43E4-AA16-CDCC6D09337D}"/>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9911986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69AAF-B605-4BC2-A8DB-2D3977A71CCB}"/>
              </a:ext>
            </a:extLst>
          </p:cNvPr>
          <p:cNvSpPr>
            <a:spLocks noGrp="1"/>
          </p:cNvSpPr>
          <p:nvPr>
            <p:ph type="dt" sz="half" idx="10"/>
          </p:nvPr>
        </p:nvSpPr>
        <p:spPr/>
        <p:txBody>
          <a:bodyPr/>
          <a:lstStyle/>
          <a:p>
            <a:fld id="{3F47D8FC-DF48-4A38-A8E2-EF9A4BBDE53F}" type="datetimeFigureOut">
              <a:rPr lang="en-US" smtClean="0"/>
              <a:t>10/15/2017</a:t>
            </a:fld>
            <a:endParaRPr lang="en-US"/>
          </a:p>
        </p:txBody>
      </p:sp>
      <p:sp>
        <p:nvSpPr>
          <p:cNvPr id="3" name="Footer Placeholder 2">
            <a:extLst>
              <a:ext uri="{FF2B5EF4-FFF2-40B4-BE49-F238E27FC236}">
                <a16:creationId xmlns:a16="http://schemas.microsoft.com/office/drawing/2014/main" id="{A0319C0B-198E-4639-A03E-417986A60C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E6989A-2548-4536-8C9E-09BB5332633E}"/>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538673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36A6B-F422-423A-9B4B-7EB562848D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3BF48-2561-4318-ABD5-6D4028FD73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074F1D-2246-4410-87FD-254A3A9D8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A98A36-BCA5-44AD-9F02-059ACF0629B2}"/>
              </a:ext>
            </a:extLst>
          </p:cNvPr>
          <p:cNvSpPr>
            <a:spLocks noGrp="1"/>
          </p:cNvSpPr>
          <p:nvPr>
            <p:ph type="dt" sz="half" idx="10"/>
          </p:nvPr>
        </p:nvSpPr>
        <p:spPr/>
        <p:txBody>
          <a:bodyPr/>
          <a:lstStyle/>
          <a:p>
            <a:fld id="{3F47D8FC-DF48-4A38-A8E2-EF9A4BBDE53F}" type="datetimeFigureOut">
              <a:rPr lang="en-US" smtClean="0"/>
              <a:t>10/15/2017</a:t>
            </a:fld>
            <a:endParaRPr lang="en-US"/>
          </a:p>
        </p:txBody>
      </p:sp>
      <p:sp>
        <p:nvSpPr>
          <p:cNvPr id="6" name="Footer Placeholder 5">
            <a:extLst>
              <a:ext uri="{FF2B5EF4-FFF2-40B4-BE49-F238E27FC236}">
                <a16:creationId xmlns:a16="http://schemas.microsoft.com/office/drawing/2014/main" id="{D0D30475-B779-4FED-8509-D52F27350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C242F-C8B6-4C5E-B376-B66DB67BA5BE}"/>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56195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63537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60F0D-C3CB-4D9D-884E-BE401B0D3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BCA814-4229-4E2D-BCBB-9D8A845984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A2C30D-04C3-4D98-945A-C89C8EDE1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9EE8B4-0D8D-4C68-AA35-73F931D6201E}"/>
              </a:ext>
            </a:extLst>
          </p:cNvPr>
          <p:cNvSpPr>
            <a:spLocks noGrp="1"/>
          </p:cNvSpPr>
          <p:nvPr>
            <p:ph type="dt" sz="half" idx="10"/>
          </p:nvPr>
        </p:nvSpPr>
        <p:spPr/>
        <p:txBody>
          <a:bodyPr/>
          <a:lstStyle/>
          <a:p>
            <a:fld id="{3F47D8FC-DF48-4A38-A8E2-EF9A4BBDE53F}" type="datetimeFigureOut">
              <a:rPr lang="en-US" smtClean="0"/>
              <a:t>10/15/2017</a:t>
            </a:fld>
            <a:endParaRPr lang="en-US"/>
          </a:p>
        </p:txBody>
      </p:sp>
      <p:sp>
        <p:nvSpPr>
          <p:cNvPr id="6" name="Footer Placeholder 5">
            <a:extLst>
              <a:ext uri="{FF2B5EF4-FFF2-40B4-BE49-F238E27FC236}">
                <a16:creationId xmlns:a16="http://schemas.microsoft.com/office/drawing/2014/main" id="{AB52868C-F38F-4ABC-83FE-C61BFC7081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F773D-E00A-410B-B817-F9C56CE0684A}"/>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9351908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39C2-9069-4040-A22B-A96D0F0020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970C8-F6B6-48D0-9BF8-4D93851831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6A67A4-F622-4F7A-980D-5CAD697F27C2}"/>
              </a:ext>
            </a:extLst>
          </p:cNvPr>
          <p:cNvSpPr>
            <a:spLocks noGrp="1"/>
          </p:cNvSpPr>
          <p:nvPr>
            <p:ph type="dt" sz="half" idx="10"/>
          </p:nvPr>
        </p:nvSpPr>
        <p:spPr/>
        <p:txBody>
          <a:bodyPr/>
          <a:lstStyle/>
          <a:p>
            <a:fld id="{3F47D8FC-DF48-4A38-A8E2-EF9A4BBDE53F}" type="datetimeFigureOut">
              <a:rPr lang="en-US" smtClean="0"/>
              <a:t>10/15/2017</a:t>
            </a:fld>
            <a:endParaRPr lang="en-US"/>
          </a:p>
        </p:txBody>
      </p:sp>
      <p:sp>
        <p:nvSpPr>
          <p:cNvPr id="5" name="Footer Placeholder 4">
            <a:extLst>
              <a:ext uri="{FF2B5EF4-FFF2-40B4-BE49-F238E27FC236}">
                <a16:creationId xmlns:a16="http://schemas.microsoft.com/office/drawing/2014/main" id="{46046184-6498-416D-A299-CD377900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A0981B-46B1-4065-B360-64D19AF95C43}"/>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0039796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3F09F6-648D-434F-A42C-B142CE73B7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A153A6-BC3E-42BC-9DEE-5AEC5BD4B75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3774B-6DAF-49D1-93E5-D52640C45834}"/>
              </a:ext>
            </a:extLst>
          </p:cNvPr>
          <p:cNvSpPr>
            <a:spLocks noGrp="1"/>
          </p:cNvSpPr>
          <p:nvPr>
            <p:ph type="dt" sz="half" idx="10"/>
          </p:nvPr>
        </p:nvSpPr>
        <p:spPr/>
        <p:txBody>
          <a:bodyPr/>
          <a:lstStyle/>
          <a:p>
            <a:fld id="{3F47D8FC-DF48-4A38-A8E2-EF9A4BBDE53F}" type="datetimeFigureOut">
              <a:rPr lang="en-US" smtClean="0"/>
              <a:t>10/15/2017</a:t>
            </a:fld>
            <a:endParaRPr lang="en-US"/>
          </a:p>
        </p:txBody>
      </p:sp>
      <p:sp>
        <p:nvSpPr>
          <p:cNvPr id="5" name="Footer Placeholder 4">
            <a:extLst>
              <a:ext uri="{FF2B5EF4-FFF2-40B4-BE49-F238E27FC236}">
                <a16:creationId xmlns:a16="http://schemas.microsoft.com/office/drawing/2014/main" id="{A4E3147C-EA7D-4CCB-B276-0DE95EEBE7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AAF1-C7CF-4FC2-8EAA-C481D744B4D4}"/>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4274207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9490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0486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01697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84001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804393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26095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3139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30110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05043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9046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95387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5572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94354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2507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1898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95783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838493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64674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10/15/2017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18943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8703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87994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529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52421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2432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587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719958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174535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70198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52716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10/15/2017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83106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4571534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200502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226948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Rectangle 2"/>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pic>
        <p:nvPicPr>
          <p:cNvPr id="4" name="Picture 3"/>
          <p:cNvPicPr>
            <a:picLocks noChangeAspect="1"/>
          </p:cNvPicPr>
          <p:nvPr userDrawn="1"/>
        </p:nvPicPr>
        <p:blipFill>
          <a:blip r:embed="rId2"/>
          <a:stretch>
            <a:fillRect/>
          </a:stretch>
        </p:blipFill>
        <p:spPr bwMode="black">
          <a:xfrm>
            <a:off x="9472721" y="6237743"/>
            <a:ext cx="2504967" cy="213871"/>
          </a:xfrm>
          <a:prstGeom prst="rect">
            <a:avLst/>
          </a:prstGeom>
        </p:spPr>
      </p:pic>
    </p:spTree>
    <p:extLst>
      <p:ext uri="{BB962C8B-B14F-4D97-AF65-F5344CB8AC3E}">
        <p14:creationId xmlns:p14="http://schemas.microsoft.com/office/powerpoint/2010/main" val="63021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846659"/>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387798"/>
          </a:xfrm>
        </p:spPr>
        <p:txBody>
          <a:bodyPr/>
          <a:lstStyle/>
          <a:p>
            <a:endParaRPr lang="en-US"/>
          </a:p>
        </p:txBody>
      </p:sp>
      <p:sp>
        <p:nvSpPr>
          <p:cNvPr id="6" name="Text Placeholder 5"/>
          <p:cNvSpPr>
            <a:spLocks noGrp="1"/>
          </p:cNvSpPr>
          <p:nvPr>
            <p:ph type="body" sz="quarter" idx="11"/>
          </p:nvPr>
        </p:nvSpPr>
        <p:spPr>
          <a:xfrm>
            <a:off x="358569" y="2062070"/>
            <a:ext cx="5378549" cy="178043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992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10/15/2017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841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405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88390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3.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10/15/2017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71787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 id="2147483713" r:id="rId15"/>
    <p:sldLayoutId id="2147483714" r:id="rId16"/>
    <p:sldLayoutId id="2147483715" r:id="rId17"/>
    <p:sldLayoutId id="2147483716" r:id="rId18"/>
    <p:sldLayoutId id="2147483717" r:id="rId19"/>
    <p:sldLayoutId id="2147483718" r:id="rId20"/>
    <p:sldLayoutId id="214748371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4E89E0-4DBF-48F8-81DC-92FD7B9043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2208EB-D076-4D0B-A62D-510F2EE67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428A8A-0420-435E-8E3A-94AB68221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47D8FC-DF48-4A38-A8E2-EF9A4BBDE53F}" type="datetimeFigureOut">
              <a:rPr lang="en-US" smtClean="0"/>
              <a:t>10/15/2017</a:t>
            </a:fld>
            <a:endParaRPr lang="en-US"/>
          </a:p>
        </p:txBody>
      </p:sp>
      <p:sp>
        <p:nvSpPr>
          <p:cNvPr id="5" name="Footer Placeholder 4">
            <a:extLst>
              <a:ext uri="{FF2B5EF4-FFF2-40B4-BE49-F238E27FC236}">
                <a16:creationId xmlns:a16="http://schemas.microsoft.com/office/drawing/2014/main" id="{8513A36D-D32D-4456-AC8D-8D74E06B3C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4556D8-8B13-42C5-9C35-DAF66749C8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27FEDB-C539-491A-A6E7-A1FB2405E6C3}" type="slidenum">
              <a:rPr lang="en-US" smtClean="0"/>
              <a:t>‹#›</a:t>
            </a:fld>
            <a:endParaRPr lang="en-US"/>
          </a:p>
        </p:txBody>
      </p:sp>
    </p:spTree>
    <p:extLst>
      <p:ext uri="{BB962C8B-B14F-4D97-AF65-F5344CB8AC3E}">
        <p14:creationId xmlns:p14="http://schemas.microsoft.com/office/powerpoint/2010/main" val="406169325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315651451"/>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hyperlink" Target="https://www.linkedin.com/in/danstolts/" TargetMode="External"/><Relationship Id="rId12"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4.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16.jpeg"/><Relationship Id="rId4" Type="http://schemas.openxmlformats.org/officeDocument/2006/relationships/image" Target="../media/image13.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28.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4.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29.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38.png"/><Relationship Id="rId7" Type="http://schemas.openxmlformats.org/officeDocument/2006/relationships/image" Target="../media/image33.png"/><Relationship Id="rId12"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32.png"/><Relationship Id="rId10" Type="http://schemas.openxmlformats.org/officeDocument/2006/relationships/diagramQuickStyle" Target="../diagrams/quickStyle1.xml"/><Relationship Id="rId4" Type="http://schemas.openxmlformats.org/officeDocument/2006/relationships/image" Target="../media/image31.png"/><Relationship Id="rId9"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3.jpg"/><Relationship Id="rId5" Type="http://schemas.openxmlformats.org/officeDocument/2006/relationships/image" Target="../media/image42.jpe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s://www.microsoftevents.com/profile/form/index.cfm?PKformID=0x2660286abcd&amp;"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A4C36990"/></Relationships>
</file>

<file path=ppt/slides/_rels/slide33.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hyperlink" Target="https://twitter.com/search?f=realtime&amp;q=#talkdevops&amp;src=savs" TargetMode="External"/><Relationship Id="rId5" Type="http://schemas.openxmlformats.org/officeDocument/2006/relationships/hyperlink" Target="http://aka.ms/devopsmva" TargetMode="External"/><Relationship Id="rId4" Type="http://schemas.openxmlformats.org/officeDocument/2006/relationships/hyperlink" Target="http://aka.ms/iac_tlp"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emf"/></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1323439"/>
          </a:xfrm>
          <a:prstGeom prst="rect">
            <a:avLst/>
          </a:prstGeom>
          <a:noFill/>
        </p:spPr>
        <p:txBody>
          <a:bodyPr wrap="square" rtlCol="0">
            <a:spAutoFit/>
          </a:bodyPr>
          <a:lstStyle/>
          <a:p>
            <a:pPr lvl="0">
              <a:defRPr/>
            </a:pPr>
            <a:r>
              <a:rPr lang="en-US" sz="4000" dirty="0">
                <a:solidFill>
                  <a:schemeClr val="bg1"/>
                </a:solidFill>
                <a:latin typeface="Trebuchet MS" panose="020B0603020202020204" pitchFamily="34" charset="0"/>
                <a:ea typeface="Calibri" panose="020F0502020204030204" pitchFamily="34" charset="0"/>
                <a:cs typeface="Times New Roman" panose="02020603050405020304" pitchFamily="18" charset="0"/>
              </a:rPr>
              <a:t>DevOps Journey at Overdrive - Experiences, Tips &amp; Checklists From the Field DevOps</a:t>
            </a:r>
            <a:endParaRPr kumimoji="0" lang="en-US" sz="4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D1E47F6-98EC-411F-9A10-56164CAA2FD6}"/>
              </a:ext>
            </a:extLst>
          </p:cNvPr>
          <p:cNvSpPr/>
          <p:nvPr/>
        </p:nvSpPr>
        <p:spPr>
          <a:xfrm>
            <a:off x="538130" y="2799565"/>
            <a:ext cx="7395078" cy="954107"/>
          </a:xfrm>
          <a:prstGeom prst="rect">
            <a:avLst/>
          </a:prstGeom>
        </p:spPr>
        <p:txBody>
          <a:bodyPr wrap="square">
            <a:spAutoFit/>
          </a:bodyPr>
          <a:lstStyle/>
          <a:p>
            <a:r>
              <a:rPr lang="en-US" sz="2800" dirty="0">
                <a:solidFill>
                  <a:schemeClr val="bg1"/>
                </a:solidFill>
              </a:rPr>
              <a:t>Slides: https://itproguru.com/Resources</a:t>
            </a:r>
          </a:p>
          <a:p>
            <a:r>
              <a:rPr lang="en-US" sz="2800" dirty="0">
                <a:solidFill>
                  <a:schemeClr val="bg1"/>
                </a:solidFill>
              </a:rPr>
              <a:t>Up tonight after dinner</a:t>
            </a: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7030A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40044450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40103244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579397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Tools: 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6208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a:solidFill>
            <a:schemeClr val="tx1"/>
          </a:solidFill>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714628" y="2434607"/>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45983"/>
            <a:ext cx="11735012" cy="1474755"/>
          </a:xfrm>
        </p:spPr>
        <p:txBody>
          <a:bodyPr>
            <a:normAutofit fontScale="90000"/>
          </a:bodyPr>
          <a:lstStyle/>
          <a:p>
            <a:r>
              <a:rPr lang="en-US" dirty="0"/>
              <a:t>Cloud is a key enabler of DevOps – Agile &amp; Functional</a:t>
            </a:r>
            <a:br>
              <a:rPr lang="en-US" dirty="0"/>
            </a:br>
            <a:r>
              <a:rPr lang="en-US" dirty="0"/>
              <a:t>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VIRTUAL</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dirty="0">
                <a:ln>
                  <a:noFill/>
                </a:ln>
                <a:solidFill>
                  <a:srgbClr val="FFFFFF"/>
                </a:solidFill>
                <a:effectLst/>
                <a:uLnTx/>
                <a:uFillTx/>
                <a:latin typeface="Segoe UI"/>
                <a:ea typeface="+mn-ea"/>
                <a:cs typeface="+mn-cs"/>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SERVICE FABRIC</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Cloud Foundry,</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Marathon, </a:t>
            </a: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Deis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Docker Swarm</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Mesos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505050">
                    <a:lumMod val="75000"/>
                    <a:lumOff val="25000"/>
                  </a:srgbClr>
                </a:solidFill>
                <a:effectLst/>
                <a:uLnTx/>
                <a:uFillTx/>
                <a:latin typeface="Segoe UI"/>
                <a:ea typeface="+mn-ea"/>
                <a:cs typeface="+mn-cs"/>
              </a:rPr>
              <a:t>Windows and Linux</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WE ALL LOOK ALIKE</a:t>
              </a:r>
            </a:p>
          </p:txBody>
        </p:sp>
      </p:grpSp>
      <p:sp>
        <p:nvSpPr>
          <p:cNvPr id="55" name="TextBox 54"/>
          <p:cNvSpPr txBox="1"/>
          <p:nvPr/>
        </p:nvSpPr>
        <p:spPr>
          <a:xfrm>
            <a:off x="1627676" y="5588436"/>
            <a:ext cx="8934446" cy="52322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249289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Azure..</a:t>
            </a:r>
            <a:r>
              <a:rPr lang="en-US" sz="4000" dirty="0" err="1"/>
              <a:t>Like</a:t>
            </a:r>
            <a:r>
              <a:rPr lang="en-US" sz="4000" dirty="0"/>
              <a:t> Visio, you start with a blank canvas</a:t>
            </a:r>
            <a:r>
              <a:rPr lang="en-US" dirty="0"/>
              <a:t>…</a:t>
            </a:r>
          </a:p>
        </p:txBody>
      </p:sp>
      <p:pic>
        <p:nvPicPr>
          <p:cNvPr id="5" name="Picture 4"/>
          <p:cNvPicPr>
            <a:picLocks noChangeAspect="1"/>
          </p:cNvPicPr>
          <p:nvPr/>
        </p:nvPicPr>
        <p:blipFill>
          <a:blip r:embed="rId3"/>
          <a:stretch>
            <a:fillRect/>
          </a:stretch>
        </p:blipFill>
        <p:spPr>
          <a:xfrm>
            <a:off x="498786" y="1356185"/>
            <a:ext cx="10664514" cy="5762540"/>
          </a:xfrm>
          <a:prstGeom prst="rect">
            <a:avLst/>
          </a:prstGeom>
        </p:spPr>
      </p:pic>
      <p:pic>
        <p:nvPicPr>
          <p:cNvPr id="4" name="Picture 3"/>
          <p:cNvPicPr>
            <a:picLocks noChangeAspect="1"/>
          </p:cNvPicPr>
          <p:nvPr/>
        </p:nvPicPr>
        <p:blipFill>
          <a:blip r:embed="rId4"/>
          <a:stretch>
            <a:fillRect/>
          </a:stretch>
        </p:blipFill>
        <p:spPr>
          <a:xfrm>
            <a:off x="544668" y="1356185"/>
            <a:ext cx="10572750" cy="6332917"/>
          </a:xfrm>
          <a:prstGeom prst="rect">
            <a:avLst/>
          </a:prstGeom>
        </p:spPr>
      </p:pic>
      <p:sp>
        <p:nvSpPr>
          <p:cNvPr id="6" name="Oval Callout 5"/>
          <p:cNvSpPr/>
          <p:nvPr/>
        </p:nvSpPr>
        <p:spPr>
          <a:xfrm>
            <a:off x="4987636" y="2899179"/>
            <a:ext cx="5717309" cy="2079221"/>
          </a:xfrm>
          <a:prstGeom prst="wedgeEllipseCallout">
            <a:avLst>
              <a:gd name="adj1" fmla="val -18087"/>
              <a:gd name="adj2" fmla="val 46549"/>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Architect what is possible for your company.  Solve Your Business Challenges with the Azure Cloud</a:t>
            </a:r>
            <a:endParaRPr lang="en-US" b="1" dirty="0">
              <a:solidFill>
                <a:schemeClr val="tx1"/>
              </a:solidFill>
            </a:endParaRPr>
          </a:p>
        </p:txBody>
      </p:sp>
    </p:spTree>
    <p:extLst>
      <p:ext uri="{BB962C8B-B14F-4D97-AF65-F5344CB8AC3E}">
        <p14:creationId xmlns:p14="http://schemas.microsoft.com/office/powerpoint/2010/main" val="279518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46082-FE4A-4901-A97F-ECED5D61574A}"/>
              </a:ext>
            </a:extLst>
          </p:cNvPr>
          <p:cNvSpPr>
            <a:spLocks noGrp="1"/>
          </p:cNvSpPr>
          <p:nvPr>
            <p:ph type="title"/>
          </p:nvPr>
        </p:nvSpPr>
        <p:spPr/>
        <p:txBody>
          <a:bodyPr>
            <a:normAutofit fontScale="90000"/>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DevOps Journey at Overdrive - Experiences, Tips &amp; Checklists From the Field DevOps</a:t>
            </a:r>
            <a:endParaRPr lang="en-US" dirty="0"/>
          </a:p>
        </p:txBody>
      </p:sp>
      <p:sp>
        <p:nvSpPr>
          <p:cNvPr id="4" name="Content Placeholder 3">
            <a:extLst>
              <a:ext uri="{FF2B5EF4-FFF2-40B4-BE49-F238E27FC236}">
                <a16:creationId xmlns:a16="http://schemas.microsoft.com/office/drawing/2014/main" id="{AA07E082-F668-44A3-93DE-CAB9D0919F9C}"/>
              </a:ext>
            </a:extLst>
          </p:cNvPr>
          <p:cNvSpPr>
            <a:spLocks noGrp="1"/>
          </p:cNvSpPr>
          <p:nvPr>
            <p:ph idx="1"/>
          </p:nvPr>
        </p:nvSpPr>
        <p:spPr/>
        <p:txBody>
          <a:bodyPr>
            <a:normAutofit fontScale="47500" lnSpcReduction="20000"/>
          </a:bodyPr>
          <a:lstStyle/>
          <a:p>
            <a:pPr marL="0" indent="0">
              <a:buNone/>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Learn how to put your DevOps journey into Overdrive. If you are not seeing amazing results every few weeks, you may not know how to get things moving at hyper-speed. ITProGuru will share tips, tricks, checklists, &amp; examples to help make your journey fun, exciting and results drive FAST!</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Results, where the true value of DevOps can be realized in just a few weeks. If you have not started the Journey, this is the place to start. If you already started but feel you should be able to get results faster, it is too hard, takes too long, or there is too much bureaucracy, this session will help. It will show how to kick your journey into high gear. Overdrive, is where you want to be, where you are executing at top speed with lower amounts of energy being consumed. Learn how to cruise with DevOps at this session.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This session is driven by key components including:</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Starting with the right discussions to have and with the right people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How to get the right people in the room - and consequences if you do not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Scheduling, preliminary discovery discussions, VSM and project hacking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Driving fun, passion and excitement fast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Results &amp; Reporting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Repeat &amp; Replicate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All lessons will be leveraging field experience from Chief Technology Strategist Dan Stolts as he shares how he helped many customers begin or improve their Journey. Some of these experiences include very large companies that have been on their Journey for over a year with little to show for it. This will be a fast paced session where you will learn how to make DevOps fun, engaging and results driven. If you are serious about results, you will get some homework, checklists and presentation materials so you can make it all real for you! Don't miss this session as it could change your world.</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We will not have time to go deep into the VSM, which is critically important to fast success so look for Dan's other session on Value Stream Mapping.</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0153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Value Stream Mapping</a:t>
            </a:r>
            <a:endParaRPr kumimoji="1" lang="ja-JP" altLang="en-US" dirty="0"/>
          </a:p>
        </p:txBody>
      </p:sp>
      <p:sp>
        <p:nvSpPr>
          <p:cNvPr id="3" name="テキスト プレースホルダー 2"/>
          <p:cNvSpPr>
            <a:spLocks noGrp="1"/>
          </p:cNvSpPr>
          <p:nvPr>
            <p:ph type="body" sz="quarter" idx="10"/>
          </p:nvPr>
        </p:nvSpPr>
        <p:spPr>
          <a:xfrm>
            <a:off x="269239" y="1189496"/>
            <a:ext cx="11653523" cy="739230"/>
          </a:xfrm>
        </p:spPr>
        <p:txBody>
          <a:bodyPr/>
          <a:lstStyle/>
          <a:p>
            <a:r>
              <a:rPr lang="en-US" altLang="ja-JP" dirty="0"/>
              <a:t>Analyze and Share “Waste”</a:t>
            </a:r>
          </a:p>
        </p:txBody>
      </p:sp>
      <p:pic>
        <p:nvPicPr>
          <p:cNvPr id="4"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41" y="2807716"/>
            <a:ext cx="11949219" cy="3374390"/>
          </a:xfrm>
          <a:prstGeom prst="rect">
            <a:avLst/>
          </a:prstGeom>
        </p:spPr>
      </p:pic>
      <p:sp>
        <p:nvSpPr>
          <p:cNvPr id="5" name="テキスト ボックス 4"/>
          <p:cNvSpPr txBox="1"/>
          <p:nvPr/>
        </p:nvSpPr>
        <p:spPr>
          <a:xfrm>
            <a:off x="3978226" y="6189518"/>
            <a:ext cx="3443766" cy="615522"/>
          </a:xfrm>
          <a:prstGeom prst="rect">
            <a:avLst/>
          </a:prstGeom>
          <a:noFill/>
        </p:spPr>
        <p:txBody>
          <a:bodyPr wrap="none" lIns="179285" tIns="143428" rIns="179285" bIns="143428" rtlCol="0">
            <a:spAutoFit/>
          </a:bodyPr>
          <a:lstStyle/>
          <a:p>
            <a:pPr>
              <a:lnSpc>
                <a:spcPct val="90000"/>
              </a:lnSpc>
              <a:spcAft>
                <a:spcPts val="588"/>
              </a:spcAft>
            </a:pPr>
            <a:r>
              <a:rPr kumimoji="1" lang="en-US" altLang="ja-JP" sz="2353" dirty="0">
                <a:gradFill>
                  <a:gsLst>
                    <a:gs pos="2917">
                      <a:schemeClr val="tx1"/>
                    </a:gs>
                    <a:gs pos="30000">
                      <a:schemeClr val="tx1"/>
                    </a:gs>
                  </a:gsLst>
                  <a:lin ang="5400000" scaled="0"/>
                </a:gradFill>
              </a:rPr>
              <a:t>Value Stream Map </a:t>
            </a:r>
            <a:r>
              <a:rPr kumimoji="1" lang="ja-JP" altLang="en-US" sz="2353" dirty="0">
                <a:gradFill>
                  <a:gsLst>
                    <a:gs pos="2917">
                      <a:schemeClr val="tx1"/>
                    </a:gs>
                    <a:gs pos="30000">
                      <a:schemeClr val="tx1"/>
                    </a:gs>
                  </a:gsLst>
                  <a:lin ang="5400000" scaled="0"/>
                </a:gradFill>
              </a:rPr>
              <a:t>の例</a:t>
            </a:r>
          </a:p>
        </p:txBody>
      </p:sp>
      <p:sp>
        <p:nvSpPr>
          <p:cNvPr id="8" name="テキスト プレースホルダー 2"/>
          <p:cNvSpPr txBox="1">
            <a:spLocks/>
          </p:cNvSpPr>
          <p:nvPr/>
        </p:nvSpPr>
        <p:spPr>
          <a:xfrm>
            <a:off x="294989" y="1838428"/>
            <a:ext cx="11653523" cy="739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4000" kern="1200" spc="0" baseline="0">
                <a:gradFill>
                  <a:gsLst>
                    <a:gs pos="1250">
                      <a:schemeClr val="tx1"/>
                    </a:gs>
                    <a:gs pos="99000">
                      <a:schemeClr val="tx1"/>
                    </a:gs>
                  </a:gsLst>
                  <a:lin ang="5400000" scaled="0"/>
                </a:gradFill>
                <a:latin typeface="メイリオ"/>
                <a:ea typeface="メイリオ"/>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kumimoji="1" sz="2400" kern="1200" spc="0" baseline="0">
                <a:gradFill>
                  <a:gsLst>
                    <a:gs pos="1250">
                      <a:schemeClr val="tx1"/>
                    </a:gs>
                    <a:gs pos="100000">
                      <a:schemeClr val="tx1"/>
                    </a:gs>
                  </a:gsLst>
                  <a:lin ang="5400000" scaled="0"/>
                </a:gradFill>
                <a:latin typeface="メイリオ"/>
                <a:ea typeface="メイリオ"/>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メイリオ"/>
                <a:ea typeface="メイリオ"/>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921" dirty="0"/>
              <a:t>Help to shorten the lead time</a:t>
            </a:r>
          </a:p>
        </p:txBody>
      </p:sp>
    </p:spTree>
    <p:extLst>
      <p:ext uri="{BB962C8B-B14F-4D97-AF65-F5344CB8AC3E}">
        <p14:creationId xmlns:p14="http://schemas.microsoft.com/office/powerpoint/2010/main" val="2035965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802533" y="344800"/>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
        <p:nvSpPr>
          <p:cNvPr id="5" name="Rectangle 4">
            <a:extLst>
              <a:ext uri="{FF2B5EF4-FFF2-40B4-BE49-F238E27FC236}">
                <a16:creationId xmlns:a16="http://schemas.microsoft.com/office/drawing/2014/main" id="{D8F8DA41-AF31-4B0C-982E-56CE30658178}"/>
              </a:ext>
            </a:extLst>
          </p:cNvPr>
          <p:cNvSpPr/>
          <p:nvPr/>
        </p:nvSpPr>
        <p:spPr>
          <a:xfrm>
            <a:off x="86734" y="1889448"/>
            <a:ext cx="2845652" cy="1938992"/>
          </a:xfrm>
          <a:prstGeom prst="rect">
            <a:avLst/>
          </a:prstGeom>
        </p:spPr>
        <p:txBody>
          <a:bodyPr wrap="square">
            <a:spAutoFit/>
          </a:bodyPr>
          <a:lstStyle/>
          <a:p>
            <a:pPr marL="457200" indent="-457200">
              <a:buFont typeface="Arial" panose="020B0604020202020204" pitchFamily="34" charset="0"/>
              <a:buChar char="•"/>
            </a:pPr>
            <a:r>
              <a:rPr lang="en-US" sz="2000" dirty="0"/>
              <a:t>How long does it take?</a:t>
            </a:r>
          </a:p>
          <a:p>
            <a:pPr marL="457200" indent="-457200">
              <a:buFont typeface="Arial" panose="020B0604020202020204" pitchFamily="34" charset="0"/>
              <a:buChar char="•"/>
            </a:pPr>
            <a:r>
              <a:rPr lang="en-US" sz="2000" dirty="0"/>
              <a:t>Where is the waste? </a:t>
            </a:r>
          </a:p>
          <a:p>
            <a:pPr marL="457200" indent="-457200">
              <a:buFont typeface="Arial" panose="020B0604020202020204" pitchFamily="34" charset="0"/>
              <a:buChar char="•"/>
            </a:pPr>
            <a:r>
              <a:rPr lang="en-US" sz="2000" dirty="0"/>
              <a:t>How much waste</a:t>
            </a:r>
          </a:p>
          <a:p>
            <a:pPr marL="457200" indent="-457200">
              <a:buFont typeface="Arial" panose="020B0604020202020204" pitchFamily="34" charset="0"/>
              <a:buChar char="•"/>
            </a:pPr>
            <a:r>
              <a:rPr lang="en-US" sz="2000" dirty="0"/>
              <a:t>Total time?</a:t>
            </a:r>
          </a:p>
          <a:p>
            <a:pPr marL="457200" indent="-457200">
              <a:buFont typeface="Arial" panose="020B0604020202020204" pitchFamily="34" charset="0"/>
              <a:buChar char="•"/>
            </a:pPr>
            <a:r>
              <a:rPr lang="en-US" sz="2000" dirty="0"/>
              <a:t>Homerun: Total Cost</a:t>
            </a:r>
          </a:p>
        </p:txBody>
      </p:sp>
    </p:spTree>
    <p:extLst>
      <p:ext uri="{BB962C8B-B14F-4D97-AF65-F5344CB8AC3E}">
        <p14:creationId xmlns:p14="http://schemas.microsoft.com/office/powerpoint/2010/main" val="164460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18487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560727" y="251613"/>
            <a:ext cx="10515600"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2611716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DevOps Kickoff Schedule</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a:t>
            </a:r>
            <a:r>
              <a:rPr lang="en-US" sz="3200" b="1" dirty="0"/>
              <a:t>scribe</a:t>
            </a:r>
            <a:r>
              <a:rPr lang="en-US" sz="2000" dirty="0"/>
              <a:t>;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5782975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DEC8-60D4-4377-86A0-BA94BDC677E3}"/>
              </a:ext>
            </a:extLst>
          </p:cNvPr>
          <p:cNvSpPr>
            <a:spLocks noGrp="1"/>
          </p:cNvSpPr>
          <p:nvPr>
            <p:ph type="title"/>
          </p:nvPr>
        </p:nvSpPr>
        <p:spPr/>
        <p:txBody>
          <a:bodyPr/>
          <a:lstStyle/>
          <a:p>
            <a:r>
              <a:rPr lang="en-US" dirty="0"/>
              <a:t>HACK</a:t>
            </a:r>
          </a:p>
        </p:txBody>
      </p:sp>
      <p:sp>
        <p:nvSpPr>
          <p:cNvPr id="3" name="Content Placeholder 2">
            <a:extLst>
              <a:ext uri="{FF2B5EF4-FFF2-40B4-BE49-F238E27FC236}">
                <a16:creationId xmlns:a16="http://schemas.microsoft.com/office/drawing/2014/main" id="{7BF687DA-FF90-41F4-A480-3A058241A12C}"/>
              </a:ext>
            </a:extLst>
          </p:cNvPr>
          <p:cNvSpPr>
            <a:spLocks noGrp="1"/>
          </p:cNvSpPr>
          <p:nvPr>
            <p:ph idx="1"/>
          </p:nvPr>
        </p:nvSpPr>
        <p:spPr/>
        <p:txBody>
          <a:bodyPr>
            <a:normAutofit/>
          </a:bodyPr>
          <a:lstStyle/>
          <a:p>
            <a:pPr marL="0" indent="0">
              <a:buNone/>
            </a:pPr>
            <a: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Driving fun, passion and excitement fast </a:t>
            </a:r>
            <a:b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Results &amp; Reporting </a:t>
            </a:r>
            <a:b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Repeat &amp; Replicate </a:t>
            </a:r>
            <a:endParaRPr lang="en-US" sz="4400" dirty="0"/>
          </a:p>
        </p:txBody>
      </p:sp>
    </p:spTree>
    <p:extLst>
      <p:ext uri="{BB962C8B-B14F-4D97-AF65-F5344CB8AC3E}">
        <p14:creationId xmlns:p14="http://schemas.microsoft.com/office/powerpoint/2010/main" val="827876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C15DD-7163-434B-8A5C-61744DE7C52F}"/>
              </a:ext>
            </a:extLst>
          </p:cNvPr>
          <p:cNvSpPr>
            <a:spLocks noGrp="1"/>
          </p:cNvSpPr>
          <p:nvPr>
            <p:ph type="title"/>
          </p:nvPr>
        </p:nvSpPr>
        <p:spPr/>
        <p:txBody>
          <a:bodyPr/>
          <a:lstStyle/>
          <a:p>
            <a:r>
              <a:rPr lang="en-US" dirty="0"/>
              <a:t>Post Hack </a:t>
            </a:r>
          </a:p>
        </p:txBody>
      </p:sp>
    </p:spTree>
    <p:extLst>
      <p:ext uri="{BB962C8B-B14F-4D97-AF65-F5344CB8AC3E}">
        <p14:creationId xmlns:p14="http://schemas.microsoft.com/office/powerpoint/2010/main" val="31445888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F303-4AE3-42C7-BAF1-793A768EE707}"/>
              </a:ext>
            </a:extLst>
          </p:cNvPr>
          <p:cNvSpPr>
            <a:spLocks noGrp="1"/>
          </p:cNvSpPr>
          <p:nvPr>
            <p:ph type="title"/>
          </p:nvPr>
        </p:nvSpPr>
        <p:spPr>
          <a:xfrm>
            <a:off x="838200" y="365125"/>
            <a:ext cx="10515600" cy="662781"/>
          </a:xfrm>
        </p:spPr>
        <p:txBody>
          <a:bodyPr>
            <a:normAutofit fontScale="90000"/>
          </a:bodyPr>
          <a:lstStyle/>
          <a:p>
            <a:r>
              <a:rPr lang="en-US" dirty="0"/>
              <a:t>End of Event Brainstorming</a:t>
            </a:r>
          </a:p>
        </p:txBody>
      </p:sp>
      <p:sp>
        <p:nvSpPr>
          <p:cNvPr id="3" name="Text Placeholder 2">
            <a:extLst>
              <a:ext uri="{FF2B5EF4-FFF2-40B4-BE49-F238E27FC236}">
                <a16:creationId xmlns:a16="http://schemas.microsoft.com/office/drawing/2014/main" id="{F2CEE951-5D64-41B3-B13B-C8B43F782591}"/>
              </a:ext>
            </a:extLst>
          </p:cNvPr>
          <p:cNvSpPr>
            <a:spLocks noGrp="1"/>
          </p:cNvSpPr>
          <p:nvPr>
            <p:ph type="body" sz="quarter" idx="10"/>
          </p:nvPr>
        </p:nvSpPr>
        <p:spPr>
          <a:xfrm>
            <a:off x="277788" y="1027906"/>
            <a:ext cx="5378548" cy="4403072"/>
          </a:xfrm>
        </p:spPr>
        <p:txBody>
          <a:bodyPr/>
          <a:lstStyle/>
          <a:p>
            <a:r>
              <a:rPr lang="en-US" dirty="0"/>
              <a:t>Accomplishments</a:t>
            </a:r>
          </a:p>
          <a:p>
            <a:r>
              <a:rPr lang="en-US" dirty="0"/>
              <a:t>Goals</a:t>
            </a:r>
          </a:p>
          <a:p>
            <a:r>
              <a:rPr lang="en-US" dirty="0"/>
              <a:t>Team Needs</a:t>
            </a:r>
          </a:p>
          <a:p>
            <a:pPr lvl="1"/>
            <a:r>
              <a:rPr lang="en-US" dirty="0"/>
              <a:t>Training</a:t>
            </a:r>
          </a:p>
          <a:p>
            <a:pPr lvl="1"/>
            <a:r>
              <a:rPr lang="en-US" dirty="0"/>
              <a:t>Support</a:t>
            </a:r>
          </a:p>
          <a:p>
            <a:pPr lvl="1"/>
            <a:r>
              <a:rPr lang="en-US" dirty="0" err="1"/>
              <a:t>Imediments</a:t>
            </a:r>
            <a:endParaRPr lang="en-US" dirty="0"/>
          </a:p>
          <a:p>
            <a:r>
              <a:rPr lang="en-US" dirty="0"/>
              <a:t>Strategy </a:t>
            </a:r>
          </a:p>
          <a:p>
            <a:pPr lvl="1"/>
            <a:r>
              <a:rPr lang="en-US" dirty="0"/>
              <a:t>Future </a:t>
            </a:r>
          </a:p>
          <a:p>
            <a:pPr lvl="1"/>
            <a:r>
              <a:rPr lang="en-US" dirty="0"/>
              <a:t>Build What’s Next</a:t>
            </a:r>
          </a:p>
        </p:txBody>
      </p:sp>
      <p:sp>
        <p:nvSpPr>
          <p:cNvPr id="4" name="Text Placeholder 3">
            <a:extLst>
              <a:ext uri="{FF2B5EF4-FFF2-40B4-BE49-F238E27FC236}">
                <a16:creationId xmlns:a16="http://schemas.microsoft.com/office/drawing/2014/main" id="{91DF2FAE-A521-4A36-A142-10E21B38F47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F0E8C086-0ECB-4CD6-A3EC-13B2A17D47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52" t="4506" r="14665" b="10436"/>
          <a:stretch/>
        </p:blipFill>
        <p:spPr>
          <a:xfrm>
            <a:off x="3399046" y="1426806"/>
            <a:ext cx="9074631" cy="5305964"/>
          </a:xfrm>
          <a:prstGeom prst="rect">
            <a:avLst/>
          </a:prstGeom>
        </p:spPr>
      </p:pic>
    </p:spTree>
    <p:extLst>
      <p:ext uri="{BB962C8B-B14F-4D97-AF65-F5344CB8AC3E}">
        <p14:creationId xmlns:p14="http://schemas.microsoft.com/office/powerpoint/2010/main" val="15364411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315E-4FED-4725-BDED-934B5E5C6B4A}"/>
              </a:ext>
            </a:extLst>
          </p:cNvPr>
          <p:cNvSpPr>
            <a:spLocks noGrp="1"/>
          </p:cNvSpPr>
          <p:nvPr>
            <p:ph type="title"/>
          </p:nvPr>
        </p:nvSpPr>
        <p:spPr>
          <a:xfrm>
            <a:off x="269242" y="365125"/>
            <a:ext cx="4769417" cy="1325563"/>
          </a:xfrm>
        </p:spPr>
        <p:txBody>
          <a:bodyPr/>
          <a:lstStyle/>
          <a:p>
            <a:r>
              <a:rPr lang="en-US" dirty="0"/>
              <a:t>Brainstorming: </a:t>
            </a:r>
            <a:br>
              <a:rPr lang="en-US" dirty="0"/>
            </a:br>
            <a:r>
              <a:rPr lang="en-US" dirty="0"/>
              <a:t>AHA Moments</a:t>
            </a:r>
          </a:p>
        </p:txBody>
      </p:sp>
      <p:sp>
        <p:nvSpPr>
          <p:cNvPr id="3" name="Text Placeholder 2">
            <a:extLst>
              <a:ext uri="{FF2B5EF4-FFF2-40B4-BE49-F238E27FC236}">
                <a16:creationId xmlns:a16="http://schemas.microsoft.com/office/drawing/2014/main" id="{16322988-1E43-4055-95D3-390FC6AA9BA3}"/>
              </a:ext>
            </a:extLst>
          </p:cNvPr>
          <p:cNvSpPr>
            <a:spLocks noGrp="1"/>
          </p:cNvSpPr>
          <p:nvPr>
            <p:ph type="body" sz="quarter" idx="10"/>
          </p:nvPr>
        </p:nvSpPr>
        <p:spPr>
          <a:xfrm>
            <a:off x="199874" y="1673512"/>
            <a:ext cx="5378548" cy="1395767"/>
          </a:xfrm>
        </p:spPr>
        <p:txBody>
          <a:bodyPr/>
          <a:lstStyle/>
          <a:p>
            <a:pPr marL="0" indent="0">
              <a:buNone/>
            </a:pPr>
            <a:r>
              <a:rPr lang="en-US" dirty="0"/>
              <a:t>When did it click for you that his is a significant game changer?</a:t>
            </a:r>
          </a:p>
        </p:txBody>
      </p:sp>
      <p:sp>
        <p:nvSpPr>
          <p:cNvPr id="4" name="Text Placeholder 3">
            <a:extLst>
              <a:ext uri="{FF2B5EF4-FFF2-40B4-BE49-F238E27FC236}">
                <a16:creationId xmlns:a16="http://schemas.microsoft.com/office/drawing/2014/main" id="{8A604110-9BF7-4C4C-A46A-25C6B66127A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8AA9B335-8827-41A2-9290-8EF89FCC3C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82" r="23524" b="8322"/>
          <a:stretch/>
        </p:blipFill>
        <p:spPr>
          <a:xfrm>
            <a:off x="5259377" y="365125"/>
            <a:ext cx="6615212" cy="6287288"/>
          </a:xfrm>
          <a:prstGeom prst="rect">
            <a:avLst/>
          </a:prstGeom>
        </p:spPr>
      </p:pic>
    </p:spTree>
    <p:extLst>
      <p:ext uri="{BB962C8B-B14F-4D97-AF65-F5344CB8AC3E}">
        <p14:creationId xmlns:p14="http://schemas.microsoft.com/office/powerpoint/2010/main" val="19519119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DF84-B40D-401B-B163-028EB1C40CC2}"/>
              </a:ext>
            </a:extLst>
          </p:cNvPr>
          <p:cNvSpPr>
            <a:spLocks noGrp="1"/>
          </p:cNvSpPr>
          <p:nvPr>
            <p:ph type="title"/>
          </p:nvPr>
        </p:nvSpPr>
        <p:spPr/>
        <p:txBody>
          <a:bodyPr/>
          <a:lstStyle/>
          <a:p>
            <a:r>
              <a:rPr lang="en-US" dirty="0"/>
              <a:t>Brainstorming: Scale and Offshore Collaboration</a:t>
            </a:r>
          </a:p>
        </p:txBody>
      </p:sp>
      <p:sp>
        <p:nvSpPr>
          <p:cNvPr id="3" name="Text Placeholder 2">
            <a:extLst>
              <a:ext uri="{FF2B5EF4-FFF2-40B4-BE49-F238E27FC236}">
                <a16:creationId xmlns:a16="http://schemas.microsoft.com/office/drawing/2014/main" id="{0BA70381-467A-49D6-8B4D-CCB0F71370F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E6C5E21-3EDA-4A2E-AC53-F9BFE511098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4B7DBFBF-3223-4E65-9ACB-E63A9BE4C4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28" t="16490" r="20115" b="22340"/>
          <a:stretch/>
        </p:blipFill>
        <p:spPr>
          <a:xfrm>
            <a:off x="1359987" y="1640824"/>
            <a:ext cx="8948507" cy="5217176"/>
          </a:xfrm>
          <a:prstGeom prst="rect">
            <a:avLst/>
          </a:prstGeom>
        </p:spPr>
      </p:pic>
    </p:spTree>
    <p:extLst>
      <p:ext uri="{BB962C8B-B14F-4D97-AF65-F5344CB8AC3E}">
        <p14:creationId xmlns:p14="http://schemas.microsoft.com/office/powerpoint/2010/main" val="23704446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E094-10F2-4C82-8F73-F2149C88C56C}"/>
              </a:ext>
            </a:extLst>
          </p:cNvPr>
          <p:cNvSpPr>
            <a:spLocks noGrp="1"/>
          </p:cNvSpPr>
          <p:nvPr>
            <p:ph type="title"/>
          </p:nvPr>
        </p:nvSpPr>
        <p:spPr/>
        <p:txBody>
          <a:bodyPr/>
          <a:lstStyle/>
          <a:p>
            <a:r>
              <a:rPr lang="en-US" dirty="0"/>
              <a:t>End of Event Report</a:t>
            </a:r>
          </a:p>
        </p:txBody>
      </p:sp>
      <p:sp>
        <p:nvSpPr>
          <p:cNvPr id="5" name="Content Placeholder 4">
            <a:extLst>
              <a:ext uri="{FF2B5EF4-FFF2-40B4-BE49-F238E27FC236}">
                <a16:creationId xmlns:a16="http://schemas.microsoft.com/office/drawing/2014/main" id="{01420FDC-A441-401D-878A-D613FEE72795}"/>
              </a:ext>
            </a:extLst>
          </p:cNvPr>
          <p:cNvSpPr>
            <a:spLocks noGrp="1"/>
          </p:cNvSpPr>
          <p:nvPr>
            <p:ph idx="1"/>
          </p:nvPr>
        </p:nvSpPr>
        <p:spPr/>
        <p:txBody>
          <a:bodyPr>
            <a:normAutofit lnSpcReduction="10000"/>
          </a:bodyPr>
          <a:lstStyle/>
          <a:p>
            <a:r>
              <a:rPr lang="en-US" dirty="0"/>
              <a:t>Scrum</a:t>
            </a:r>
          </a:p>
          <a:p>
            <a:r>
              <a:rPr lang="en-US" dirty="0"/>
              <a:t>Executive Report</a:t>
            </a:r>
          </a:p>
          <a:p>
            <a:r>
              <a:rPr lang="en-US" dirty="0"/>
              <a:t>Detailed Report</a:t>
            </a:r>
          </a:p>
          <a:p>
            <a:pPr lvl="1"/>
            <a:r>
              <a:rPr lang="en-US" dirty="0"/>
              <a:t>Accomplishments</a:t>
            </a:r>
          </a:p>
          <a:p>
            <a:pPr lvl="1"/>
            <a:r>
              <a:rPr lang="en-US" dirty="0"/>
              <a:t>Value (Quantify with $ if possible)</a:t>
            </a:r>
          </a:p>
          <a:p>
            <a:pPr lvl="1"/>
            <a:r>
              <a:rPr lang="en-US" dirty="0"/>
              <a:t>Next Steps</a:t>
            </a:r>
          </a:p>
          <a:p>
            <a:pPr lvl="1"/>
            <a:r>
              <a:rPr lang="en-US" dirty="0"/>
              <a:t>Blockers to be addressed (and who is responsible)</a:t>
            </a:r>
          </a:p>
          <a:p>
            <a:pPr lvl="1"/>
            <a:r>
              <a:rPr lang="en-US" dirty="0"/>
              <a:t>What has changed organizationally</a:t>
            </a:r>
          </a:p>
          <a:p>
            <a:pPr lvl="1"/>
            <a:r>
              <a:rPr lang="en-US" dirty="0"/>
              <a:t>What new capabilities or efficiencies have been gained</a:t>
            </a:r>
          </a:p>
          <a:p>
            <a:r>
              <a:rPr lang="en-US" dirty="0"/>
              <a:t>Next Hackathon Date</a:t>
            </a:r>
          </a:p>
          <a:p>
            <a:endParaRPr lang="en-US" dirty="0"/>
          </a:p>
        </p:txBody>
      </p:sp>
    </p:spTree>
    <p:extLst>
      <p:ext uri="{BB962C8B-B14F-4D97-AF65-F5344CB8AC3E}">
        <p14:creationId xmlns:p14="http://schemas.microsoft.com/office/powerpoint/2010/main" val="876081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434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FD65-CD7A-4AD3-82C8-AE153F43B8CC}"/>
              </a:ext>
            </a:extLst>
          </p:cNvPr>
          <p:cNvSpPr>
            <a:spLocks noGrp="1"/>
          </p:cNvSpPr>
          <p:nvPr>
            <p:ph type="ctrTitle"/>
          </p:nvPr>
        </p:nvSpPr>
        <p:spPr>
          <a:xfrm>
            <a:off x="1524000" y="265807"/>
            <a:ext cx="9144000" cy="2829479"/>
          </a:xfrm>
        </p:spPr>
        <p:txBody>
          <a:bodyPr>
            <a:normAutofit/>
          </a:bodyPr>
          <a:lstStyle/>
          <a:p>
            <a:pPr algn="l"/>
            <a:r>
              <a:rPr lang="en-US" b="1" dirty="0">
                <a:latin typeface="Segoe UI" panose="020B0502040204020203" pitchFamily="34" charset="0"/>
                <a:cs typeface="Segoe UI" panose="020B0502040204020203" pitchFamily="34" charset="0"/>
              </a:rPr>
              <a:t>Azure </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Red Shirt </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Dev Tour ‘17</a:t>
            </a:r>
          </a:p>
        </p:txBody>
      </p:sp>
      <p:sp>
        <p:nvSpPr>
          <p:cNvPr id="3" name="Subtitle 2">
            <a:extLst>
              <a:ext uri="{FF2B5EF4-FFF2-40B4-BE49-F238E27FC236}">
                <a16:creationId xmlns:a16="http://schemas.microsoft.com/office/drawing/2014/main" id="{DA702272-255F-4D4C-9625-9B002B1B01B7}"/>
              </a:ext>
            </a:extLst>
          </p:cNvPr>
          <p:cNvSpPr>
            <a:spLocks noGrp="1"/>
          </p:cNvSpPr>
          <p:nvPr>
            <p:ph type="subTitle" idx="1"/>
          </p:nvPr>
        </p:nvSpPr>
        <p:spPr>
          <a:xfrm>
            <a:off x="1524000" y="3438525"/>
            <a:ext cx="9144000" cy="2983539"/>
          </a:xfrm>
        </p:spPr>
        <p:txBody>
          <a:bodyPr vert="horz" lIns="91440" tIns="45720" rIns="91440" bIns="45720" rtlCol="0" anchor="t">
            <a:normAutofit/>
          </a:bodyPr>
          <a:lstStyle/>
          <a:p>
            <a:r>
              <a:rPr lang="en-US" dirty="0">
                <a:solidFill>
                  <a:schemeClr val="bg1"/>
                </a:solidFill>
                <a:latin typeface="Segoe UI" panose="020B0502040204020203" pitchFamily="34" charset="0"/>
                <a:cs typeface="Segoe UI" panose="020B0502040204020203" pitchFamily="34" charset="0"/>
              </a:rPr>
              <a:t>Whether you’re new to the cloud or a seasoned expert, you’ll learn something at the Azure Red Shirt Dev Tour ‘17. The Red Shirt Tour is all about code. Join Microsoft’s cloud chief, Scott Guthrie, as he codes live and demonstrates how Azure can help you solve some of your most vexing developer problems. </a:t>
            </a:r>
          </a:p>
          <a:p>
            <a:endParaRPr lang="en-US" dirty="0">
              <a:solidFill>
                <a:schemeClr val="bg1"/>
              </a:solidFill>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New York | October 20 | Register today @ </a:t>
            </a:r>
            <a:r>
              <a:rPr lang="en-US" b="1" u="sng" dirty="0">
                <a:latin typeface="Segoe UI" panose="020B0502040204020203" pitchFamily="34" charset="0"/>
                <a:cs typeface="Segoe UI" panose="020B0502040204020203" pitchFamily="34" charset="0"/>
              </a:rPr>
              <a:t>aka.ms/</a:t>
            </a:r>
            <a:r>
              <a:rPr lang="en-US" b="1" u="sng">
                <a:latin typeface="Segoe UI" panose="020B0502040204020203" pitchFamily="34" charset="0"/>
                <a:cs typeface="Segoe UI" panose="020B0502040204020203" pitchFamily="34" charset="0"/>
              </a:rPr>
              <a:t>newyorkrst</a:t>
            </a:r>
            <a:endParaRPr lang="en-US" b="1" u="sng"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0F263C97-E6C7-4685-83A8-84BF6BC5203D}"/>
              </a:ext>
            </a:extLst>
          </p:cNvPr>
          <p:cNvPicPr>
            <a:picLocks noChangeAspect="1"/>
          </p:cNvPicPr>
          <p:nvPr/>
        </p:nvPicPr>
        <p:blipFill rotWithShape="1">
          <a:blip r:embed="rId3">
            <a:extLst>
              <a:ext uri="{28A0092B-C50C-407E-A947-70E740481C1C}">
                <a14:useLocalDpi xmlns:a14="http://schemas.microsoft.com/office/drawing/2010/main" val="0"/>
              </a:ext>
            </a:extLst>
          </a:blip>
          <a:srcRect l="79273" t="23611" r="8120" b="21759"/>
          <a:stretch/>
        </p:blipFill>
        <p:spPr>
          <a:xfrm>
            <a:off x="10496550" y="676274"/>
            <a:ext cx="1123950" cy="1123951"/>
          </a:xfrm>
          <a:prstGeom prst="rect">
            <a:avLst/>
          </a:prstGeom>
        </p:spPr>
      </p:pic>
    </p:spTree>
    <p:extLst>
      <p:ext uri="{BB962C8B-B14F-4D97-AF65-F5344CB8AC3E}">
        <p14:creationId xmlns:p14="http://schemas.microsoft.com/office/powerpoint/2010/main" val="3133235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id:image008.png@01D333C7.146F3FE0">
            <a:hlinkClick r:id="rId3"/>
            <a:extLst>
              <a:ext uri="{FF2B5EF4-FFF2-40B4-BE49-F238E27FC236}">
                <a16:creationId xmlns:a16="http://schemas.microsoft.com/office/drawing/2014/main" id="{5BAE2CAE-95BA-451B-8623-2D4BEAAFD59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19473"/>
            <a:ext cx="12192000" cy="2398144"/>
          </a:xfrm>
          <a:prstGeom prst="rect">
            <a:avLst/>
          </a:prstGeom>
          <a:noFill/>
          <a:ln>
            <a:noFill/>
          </a:ln>
        </p:spPr>
      </p:pic>
      <p:sp>
        <p:nvSpPr>
          <p:cNvPr id="17" name="Content Placeholder 16">
            <a:extLst>
              <a:ext uri="{FF2B5EF4-FFF2-40B4-BE49-F238E27FC236}">
                <a16:creationId xmlns:a16="http://schemas.microsoft.com/office/drawing/2014/main" id="{5DBEF43D-530F-4D22-B101-0EA7DF2DF200}"/>
              </a:ext>
            </a:extLst>
          </p:cNvPr>
          <p:cNvSpPr>
            <a:spLocks noGrp="1"/>
          </p:cNvSpPr>
          <p:nvPr>
            <p:ph sz="half" idx="1"/>
          </p:nvPr>
        </p:nvSpPr>
        <p:spPr>
          <a:xfrm>
            <a:off x="266700" y="2608117"/>
            <a:ext cx="5753100" cy="3990110"/>
          </a:xfrm>
        </p:spPr>
        <p:txBody>
          <a:bodyPr>
            <a:normAutofit fontScale="62500" lnSpcReduction="20000"/>
          </a:bodyPr>
          <a:lstStyle/>
          <a:p>
            <a:pPr marL="0" indent="0">
              <a:buNone/>
            </a:pPr>
            <a:r>
              <a:rPr lang="en-US" dirty="0"/>
              <a:t>Join us for three days of fun-filled, hands-on hacking where you will team up with community peers and learn how to take Linux and Windows based workloads to the cloud. During </a:t>
            </a:r>
            <a:r>
              <a:rPr lang="en-US" dirty="0" err="1"/>
              <a:t>OpenHack</a:t>
            </a:r>
            <a:r>
              <a:rPr lang="en-US" dirty="0"/>
              <a:t> you will:</a:t>
            </a:r>
          </a:p>
          <a:p>
            <a:pPr lvl="0"/>
            <a:r>
              <a:rPr lang="en-US" dirty="0"/>
              <a:t>Choose your desired tooling and technology based on either </a:t>
            </a:r>
            <a:r>
              <a:rPr lang="en-US" b="1" dirty="0"/>
              <a:t>Kubernetes or Azure Service Fabric</a:t>
            </a:r>
            <a:r>
              <a:rPr lang="en-US" dirty="0"/>
              <a:t> paths.</a:t>
            </a:r>
          </a:p>
          <a:p>
            <a:pPr lvl="0"/>
            <a:r>
              <a:rPr lang="en-US" dirty="0"/>
              <a:t>Hack on increasingly robust challenges structured to leave you with skills and expertise needed to deploy containers and clusters in your place of work. </a:t>
            </a:r>
          </a:p>
          <a:p>
            <a:pPr lvl="0"/>
            <a:r>
              <a:rPr lang="en-US" dirty="0"/>
              <a:t>Network with fellow community members and other professional developers from startups to large enterprises, as well Microsoft Engineering leaders and experts including Gabe Monroy (former Founder &amp; CTO of </a:t>
            </a:r>
            <a:r>
              <a:rPr lang="en-US" dirty="0" err="1"/>
              <a:t>Deis</a:t>
            </a:r>
            <a:r>
              <a:rPr lang="en-US" dirty="0"/>
              <a:t> and Engineering Lead for Azure containers) and Mark </a:t>
            </a:r>
            <a:r>
              <a:rPr lang="en-US" dirty="0" err="1"/>
              <a:t>Fussell</a:t>
            </a:r>
            <a:r>
              <a:rPr lang="en-US" dirty="0"/>
              <a:t> (Engineering Lead for Azure Service Fabric).</a:t>
            </a:r>
          </a:p>
          <a:p>
            <a:pPr lvl="0"/>
            <a:r>
              <a:rPr lang="en-US" dirty="0"/>
              <a:t>Get answers to your technology and workplace project questions from Microsoft and community experts.</a:t>
            </a:r>
          </a:p>
          <a:p>
            <a:endParaRPr lang="en-US" dirty="0"/>
          </a:p>
        </p:txBody>
      </p:sp>
      <p:sp>
        <p:nvSpPr>
          <p:cNvPr id="18" name="Content Placeholder 17">
            <a:extLst>
              <a:ext uri="{FF2B5EF4-FFF2-40B4-BE49-F238E27FC236}">
                <a16:creationId xmlns:a16="http://schemas.microsoft.com/office/drawing/2014/main" id="{AC85F82F-9548-4DF7-BC45-BFF084F10A4A}"/>
              </a:ext>
            </a:extLst>
          </p:cNvPr>
          <p:cNvSpPr>
            <a:spLocks noGrp="1"/>
          </p:cNvSpPr>
          <p:nvPr>
            <p:ph sz="half" idx="2"/>
          </p:nvPr>
        </p:nvSpPr>
        <p:spPr>
          <a:xfrm>
            <a:off x="6172200" y="2514599"/>
            <a:ext cx="5817742" cy="4158466"/>
          </a:xfrm>
        </p:spPr>
        <p:txBody>
          <a:bodyPr>
            <a:noAutofit/>
          </a:bodyPr>
          <a:lstStyle/>
          <a:p>
            <a:r>
              <a:rPr lang="en-US" sz="2000" dirty="0"/>
              <a:t>To be successful and maximize value from the event, participants should establish a basic understanding of the following concepts and technologies. You are not required to be an experienced expert or authority, but a familiarity with each will be advantageous:</a:t>
            </a:r>
          </a:p>
          <a:p>
            <a:pPr lvl="0"/>
            <a:r>
              <a:rPr lang="en-US" sz="2000" dirty="0"/>
              <a:t>Docker Containers</a:t>
            </a:r>
          </a:p>
          <a:p>
            <a:pPr lvl="0"/>
            <a:r>
              <a:rPr lang="en-US" sz="2000" dirty="0"/>
              <a:t>Cloud hosted services</a:t>
            </a:r>
          </a:p>
          <a:p>
            <a:pPr lvl="0"/>
            <a:r>
              <a:rPr lang="en-US" sz="2000" dirty="0"/>
              <a:t>REST Services</a:t>
            </a:r>
          </a:p>
          <a:p>
            <a:pPr lvl="0"/>
            <a:r>
              <a:rPr lang="en-US" sz="2000" dirty="0"/>
              <a:t>DevOps</a:t>
            </a:r>
          </a:p>
          <a:p>
            <a:pPr lvl="0"/>
            <a:r>
              <a:rPr lang="en-US" sz="2000" dirty="0"/>
              <a:t>IP Networking &amp; Routing</a:t>
            </a:r>
          </a:p>
          <a:p>
            <a:pPr marL="0" indent="0">
              <a:buNone/>
            </a:pPr>
            <a:r>
              <a:rPr lang="en-US" sz="2400" b="1" u="sng" dirty="0"/>
              <a:t>Register: https://aka.ms/OpenHackNYC</a:t>
            </a:r>
            <a:endParaRPr lang="en-US" sz="2400" dirty="0"/>
          </a:p>
        </p:txBody>
      </p:sp>
      <p:sp>
        <p:nvSpPr>
          <p:cNvPr id="20" name="Rectangle 19">
            <a:extLst>
              <a:ext uri="{FF2B5EF4-FFF2-40B4-BE49-F238E27FC236}">
                <a16:creationId xmlns:a16="http://schemas.microsoft.com/office/drawing/2014/main" id="{67AEB52B-6E11-427C-9BED-136E9BD78BF6}"/>
              </a:ext>
            </a:extLst>
          </p:cNvPr>
          <p:cNvSpPr/>
          <p:nvPr/>
        </p:nvSpPr>
        <p:spPr>
          <a:xfrm>
            <a:off x="6604502" y="2048285"/>
            <a:ext cx="3965957" cy="369332"/>
          </a:xfrm>
          <a:prstGeom prst="rect">
            <a:avLst/>
          </a:prstGeom>
        </p:spPr>
        <p:txBody>
          <a:bodyPr wrap="none">
            <a:spAutoFit/>
          </a:bodyPr>
          <a:lstStyle/>
          <a:p>
            <a:r>
              <a:rPr lang="en-US" b="1" u="sng" dirty="0">
                <a:solidFill>
                  <a:schemeClr val="bg1"/>
                </a:solidFill>
              </a:rPr>
              <a:t>Register: https://aka.ms/OpenHackNYC</a:t>
            </a:r>
            <a:endParaRPr lang="en-US" dirty="0">
              <a:solidFill>
                <a:schemeClr val="bg1"/>
              </a:solidFill>
            </a:endParaRPr>
          </a:p>
        </p:txBody>
      </p:sp>
      <p:pic>
        <p:nvPicPr>
          <p:cNvPr id="1026" name="Picture 8" descr="cid:image003.png@01D15833.39DC4B90">
            <a:extLst>
              <a:ext uri="{FF2B5EF4-FFF2-40B4-BE49-F238E27FC236}">
                <a16:creationId xmlns:a16="http://schemas.microsoft.com/office/drawing/2014/main" id="{4D9F945F-B2D7-40FB-AA4F-780214B07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667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9">
            <a:extLst>
              <a:ext uri="{FF2B5EF4-FFF2-40B4-BE49-F238E27FC236}">
                <a16:creationId xmlns:a16="http://schemas.microsoft.com/office/drawing/2014/main" id="{114BDE48-5919-47E9-A027-CEEC244973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10219"/>
          <a:stretch>
            <a:fillRect/>
          </a:stretch>
        </p:blipFill>
        <p:spPr bwMode="auto">
          <a:xfrm>
            <a:off x="0" y="0"/>
            <a:ext cx="110966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99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a:xfrm>
            <a:off x="269241" y="289958"/>
            <a:ext cx="4556824" cy="899537"/>
          </a:xfrm>
        </p:spPr>
        <p:txBody>
          <a:bodyPr/>
          <a:lstStyle/>
          <a:p>
            <a:r>
              <a:rPr lang="en-US" dirty="0"/>
              <a:t>Free Resources for DevOps Practices</a:t>
            </a:r>
            <a:endParaRPr lang="en-US" dirty="0">
              <a:gradFill>
                <a:gsLst>
                  <a:gs pos="20354">
                    <a:schemeClr val="tx1"/>
                  </a:gs>
                  <a:gs pos="40000">
                    <a:schemeClr val="tx1"/>
                  </a:gs>
                </a:gsLst>
                <a:lin ang="5400000" scaled="0"/>
              </a:gradFill>
            </a:endParaRPr>
          </a:p>
        </p:txBody>
      </p:sp>
      <p:sp>
        <p:nvSpPr>
          <p:cNvPr id="6" name="Text Placeholder 5"/>
          <p:cNvSpPr>
            <a:spLocks noGrp="1"/>
          </p:cNvSpPr>
          <p:nvPr>
            <p:ph type="body" sz="quarter" idx="10"/>
          </p:nvPr>
        </p:nvSpPr>
        <p:spPr>
          <a:xfrm>
            <a:off x="5149240" y="772147"/>
            <a:ext cx="6499080" cy="1381907"/>
          </a:xfrm>
        </p:spPr>
        <p:txBody>
          <a:bodyPr/>
          <a:lstStyle/>
          <a:p>
            <a:r>
              <a:rPr lang="en-US" sz="3137" dirty="0">
                <a:gradFill>
                  <a:gsLst>
                    <a:gs pos="20354">
                      <a:schemeClr val="tx1"/>
                    </a:gs>
                    <a:gs pos="40000">
                      <a:schemeClr val="tx1"/>
                    </a:gs>
                  </a:gsLst>
                  <a:lin ang="5400000" scaled="0"/>
                </a:gradFill>
              </a:rPr>
              <a:t>Optimize your </a:t>
            </a:r>
            <a:br>
              <a:rPr lang="en-US" sz="3137" dirty="0">
                <a:gradFill>
                  <a:gsLst>
                    <a:gs pos="20354">
                      <a:schemeClr val="tx1"/>
                    </a:gs>
                    <a:gs pos="40000">
                      <a:schemeClr val="tx1"/>
                    </a:gs>
                  </a:gsLst>
                  <a:lin ang="5400000" scaled="0"/>
                </a:gradFill>
              </a:rPr>
            </a:br>
            <a:r>
              <a:rPr lang="en-US" sz="3137" dirty="0">
                <a:gradFill>
                  <a:gsLst>
                    <a:gs pos="20354">
                      <a:schemeClr val="tx1"/>
                    </a:gs>
                    <a:gs pos="40000">
                      <a:schemeClr val="tx1"/>
                    </a:gs>
                  </a:gsLst>
                  <a:lin ang="5400000" scaled="0"/>
                </a:gradFill>
              </a:rPr>
              <a:t>DevOps practices &amp; tools:  </a:t>
            </a:r>
          </a:p>
          <a:p>
            <a:pPr lvl="1"/>
            <a:r>
              <a:rPr lang="en-US" dirty="0"/>
              <a:t>Get started on your DevOps journey:  </a:t>
            </a:r>
            <a:r>
              <a:rPr lang="en-US" dirty="0">
                <a:hlinkClick r:id="rId3"/>
              </a:rPr>
              <a:t>aka.ms/</a:t>
            </a:r>
            <a:r>
              <a:rPr lang="en-US" dirty="0" err="1">
                <a:hlinkClick r:id="rId3"/>
              </a:rPr>
              <a:t>devops</a:t>
            </a:r>
            <a:endParaRPr lang="en-US" dirty="0"/>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0078D7">
                        <a:lumMod val="20000"/>
                        <a:lumOff val="80000"/>
                      </a:srgbClr>
                    </a:gs>
                    <a:gs pos="40000">
                      <a:srgbClr val="0078D7">
                        <a:lumMod val="20000"/>
                        <a:lumOff val="80000"/>
                      </a:srgbClr>
                    </a:gs>
                  </a:gsLst>
                </a:gradFill>
                <a:effectLst/>
                <a:uLnTx/>
                <a:uFillTx/>
                <a:latin typeface="Segoe UI Light"/>
                <a:ea typeface="+mn-ea"/>
                <a:cs typeface="+mn-cs"/>
              </a:rPr>
              <a:t>Accelerate your application </a:t>
            </a:r>
            <a:br>
              <a:rPr kumimoji="0" lang="en-US" sz="3137" b="0" i="0" u="none" strike="noStrike" kern="1200" cap="none" spc="0" normalizeH="0" baseline="0" noProof="0" dirty="0">
                <a:ln>
                  <a:noFill/>
                </a:ln>
                <a:gradFill>
                  <a:gsLst>
                    <a:gs pos="20354">
                      <a:srgbClr val="0078D7">
                        <a:lumMod val="20000"/>
                        <a:lumOff val="80000"/>
                      </a:srgbClr>
                    </a:gs>
                    <a:gs pos="40000">
                      <a:srgbClr val="0078D7">
                        <a:lumMod val="20000"/>
                        <a:lumOff val="80000"/>
                      </a:srgbClr>
                    </a:gs>
                  </a:gsLst>
                </a:gradFill>
                <a:effectLst/>
                <a:uLnTx/>
                <a:uFillTx/>
                <a:latin typeface="Segoe UI Light"/>
                <a:ea typeface="+mn-ea"/>
                <a:cs typeface="+mn-cs"/>
              </a:rPr>
            </a:br>
            <a:r>
              <a:rPr kumimoji="0" lang="en-US" sz="3137" b="0" i="0" u="none" strike="noStrike" kern="1200" cap="none" spc="0" normalizeH="0" baseline="0" noProof="0" dirty="0">
                <a:ln>
                  <a:noFill/>
                </a:ln>
                <a:gradFill>
                  <a:gsLst>
                    <a:gs pos="20354">
                      <a:srgbClr val="0078D7">
                        <a:lumMod val="20000"/>
                        <a:lumOff val="80000"/>
                      </a:srgbClr>
                    </a:gs>
                    <a:gs pos="40000">
                      <a:srgbClr val="0078D7">
                        <a:lumMod val="20000"/>
                        <a:lumOff val="80000"/>
                      </a:srgbClr>
                    </a:gs>
                  </a:gsLst>
                </a:gradFill>
                <a:effectLst/>
                <a:uLnTx/>
                <a:uFillTx/>
                <a:latin typeface="Segoe UI Light"/>
                <a:ea typeface="+mn-ea"/>
                <a:cs typeface="+mn-cs"/>
              </a:rPr>
              <a:t>delivery lifecycle</a:t>
            </a:r>
          </a:p>
        </p:txBody>
      </p:sp>
      <p:sp>
        <p:nvSpPr>
          <p:cNvPr id="5" name="Text Placeholder 5"/>
          <p:cNvSpPr txBox="1">
            <a:spLocks/>
          </p:cNvSpPr>
          <p:nvPr/>
        </p:nvSpPr>
        <p:spPr>
          <a:xfrm>
            <a:off x="5149241" y="2289615"/>
            <a:ext cx="6648484" cy="1653461"/>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mn-ea"/>
                <a:cs typeface="+mn-cs"/>
              </a:rPr>
              <a:t>Download the Forrester Infrastructure-as-Code whitepaper: </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Complexity kills.  Automate with Infra as code: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4"/>
              </a:rPr>
              <a:t>aka.ms/</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hlinkClick r:id="rId4"/>
              </a:rPr>
              <a:t>iac_tlp</a:t>
            </a: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 name="Text Placeholder 5"/>
          <p:cNvSpPr txBox="1">
            <a:spLocks/>
          </p:cNvSpPr>
          <p:nvPr/>
        </p:nvSpPr>
        <p:spPr>
          <a:xfrm>
            <a:off x="5149240" y="4078638"/>
            <a:ext cx="6320107" cy="121897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mn-ea"/>
                <a:cs typeface="+mn-cs"/>
              </a:rPr>
              <a:t>Technical resources for Practitioners: </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Get access to free online training, </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evals</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and HOLs: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5"/>
              </a:rPr>
              <a:t>aka.ms/</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hlinkClick r:id="rId5"/>
              </a:rPr>
              <a:t>devopsmva</a:t>
            </a: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 name="Text Placeholder 5"/>
          <p:cNvSpPr txBox="1">
            <a:spLocks/>
          </p:cNvSpPr>
          <p:nvPr/>
        </p:nvSpPr>
        <p:spPr>
          <a:xfrm>
            <a:off x="5149240" y="5433172"/>
            <a:ext cx="6320107" cy="947420"/>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mn-ea"/>
                <a:cs typeface="+mn-cs"/>
              </a:rPr>
              <a:t>Join the Community conversations: </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6"/>
              </a:rPr>
              <a:t>#</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hlinkClick r:id="rId6"/>
              </a:rPr>
              <a:t>TalkDevOps</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6"/>
              </a:rPr>
              <a:t>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 Twitter</a:t>
            </a:r>
          </a:p>
        </p:txBody>
      </p:sp>
    </p:spTree>
    <p:extLst>
      <p:ext uri="{BB962C8B-B14F-4D97-AF65-F5344CB8AC3E}">
        <p14:creationId xmlns:p14="http://schemas.microsoft.com/office/powerpoint/2010/main" val="178397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262726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a16="http://schemas.microsoft.com/office/drawing/2014/main" id="{89B86B2B-93A6-4089-B749-CEB671328547}"/>
              </a:ext>
            </a:extLst>
          </p:cNvPr>
          <p:cNvGraphicFramePr>
            <a:graphicFrameLocks noGrp="1"/>
          </p:cNvGraphicFramePr>
          <p:nvPr>
            <p:extLst>
              <p:ext uri="{D42A27DB-BD31-4B8C-83A1-F6EECF244321}">
                <p14:modId xmlns:p14="http://schemas.microsoft.com/office/powerpoint/2010/main" val="2297776782"/>
              </p:ext>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a16="http://schemas.microsoft.com/office/drawing/2014/main" val="3887258380"/>
                    </a:ext>
                  </a:extLst>
                </a:gridCol>
                <a:gridCol w="5899272">
                  <a:extLst>
                    <a:ext uri="{9D8B030D-6E8A-4147-A177-3AD203B41FA5}">
                      <a16:colId xmlns:a16="http://schemas.microsoft.com/office/drawing/2014/main"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a16="http://schemas.microsoft.com/office/drawing/2014/main"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17597407"/>
                  </a:ext>
                </a:extLst>
              </a:tr>
            </a:tbl>
          </a:graphicData>
        </a:graphic>
      </p:graphicFrame>
      <p:sp>
        <p:nvSpPr>
          <p:cNvPr id="5" name="Rectangle 4">
            <a:extLst>
              <a:ext uri="{FF2B5EF4-FFF2-40B4-BE49-F238E27FC236}">
                <a16:creationId xmlns:a16="http://schemas.microsoft.com/office/drawing/2014/main" id="{FA521D52-F5BD-4BF7-B5DE-CED743A605A6}"/>
              </a:ext>
            </a:extLst>
          </p:cNvPr>
          <p:cNvSpPr/>
          <p:nvPr/>
        </p:nvSpPr>
        <p:spPr>
          <a:xfrm>
            <a:off x="1104000" y="5445835"/>
            <a:ext cx="9336000" cy="954107"/>
          </a:xfrm>
          <a:prstGeom prst="rect">
            <a:avLst/>
          </a:prstGeom>
        </p:spPr>
        <p:txBody>
          <a:bodyPr wrap="square">
            <a:spAutoFit/>
          </a:bodyPr>
          <a:lstStyle/>
          <a:p>
            <a:r>
              <a:rPr lang="en-US" sz="2800" dirty="0"/>
              <a:t>Microsoft Learning</a:t>
            </a:r>
          </a:p>
          <a:p>
            <a:r>
              <a:rPr lang="en-US" sz="2800" dirty="0">
                <a:hlinkClick r:id="rId8"/>
              </a:rPr>
              <a:t>https://www.microsoft.com/en-us/learning/default.aspx</a:t>
            </a:r>
            <a:r>
              <a:rPr lang="en-US" sz="2800" dirty="0"/>
              <a:t> </a:t>
            </a:r>
          </a:p>
        </p:txBody>
      </p:sp>
    </p:spTree>
    <p:extLst>
      <p:ext uri="{BB962C8B-B14F-4D97-AF65-F5344CB8AC3E}">
        <p14:creationId xmlns:p14="http://schemas.microsoft.com/office/powerpoint/2010/main" val="3601080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schemeClr val="bg1"/>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schemeClr val="bg1"/>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30" name="Rectangle 29"/>
          <p:cNvSpPr/>
          <p:nvPr/>
        </p:nvSpPr>
        <p:spPr>
          <a:xfrm>
            <a:off x="1245309" y="6017458"/>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FFFF00"/>
                </a:solidFill>
              </a:rPr>
              <a:t>ITProGuru.com/Join</a:t>
            </a:r>
            <a:endParaRPr lang="en-US" sz="5400" dirty="0">
              <a:solidFill>
                <a:srgbClr val="FFFF00"/>
              </a:solidFill>
            </a:endParaRPr>
          </a:p>
        </p:txBody>
      </p:sp>
    </p:spTree>
    <p:extLst>
      <p:ext uri="{BB962C8B-B14F-4D97-AF65-F5344CB8AC3E}">
        <p14:creationId xmlns:p14="http://schemas.microsoft.com/office/powerpoint/2010/main" val="34926368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190E-1A0D-4AFA-95DF-7A4FEA11FB03}"/>
              </a:ext>
            </a:extLst>
          </p:cNvPr>
          <p:cNvSpPr>
            <a:spLocks noGrp="1"/>
          </p:cNvSpPr>
          <p:nvPr>
            <p:ph type="title"/>
          </p:nvPr>
        </p:nvSpPr>
        <p:spPr/>
        <p:txBody>
          <a:bodyPr/>
          <a:lstStyle/>
          <a:p>
            <a:r>
              <a:rPr lang="en-US" dirty="0"/>
              <a:t>Who Should/Must Attend/Participate</a:t>
            </a:r>
          </a:p>
        </p:txBody>
      </p:sp>
      <p:sp>
        <p:nvSpPr>
          <p:cNvPr id="3" name="Content Placeholder 2">
            <a:extLst>
              <a:ext uri="{FF2B5EF4-FFF2-40B4-BE49-F238E27FC236}">
                <a16:creationId xmlns:a16="http://schemas.microsoft.com/office/drawing/2014/main" id="{E9A64CB2-73AD-477D-ADD2-90FB78F0CF3F}"/>
              </a:ext>
            </a:extLst>
          </p:cNvPr>
          <p:cNvSpPr>
            <a:spLocks noGrp="1"/>
          </p:cNvSpPr>
          <p:nvPr>
            <p:ph idx="1"/>
          </p:nvPr>
        </p:nvSpPr>
        <p:spPr>
          <a:xfrm>
            <a:off x="388471" y="1512047"/>
            <a:ext cx="11546541" cy="5026212"/>
          </a:xfrm>
        </p:spPr>
        <p:txBody>
          <a:bodyPr>
            <a:normAutofit fontScale="85000" lnSpcReduction="20000"/>
          </a:bodyPr>
          <a:lstStyle/>
          <a:p>
            <a:r>
              <a:rPr lang="en-US" sz="3000" b="1" dirty="0"/>
              <a:t>* Management / Sr. Management Sponsor</a:t>
            </a:r>
          </a:p>
          <a:p>
            <a:r>
              <a:rPr lang="en-US" sz="2400" dirty="0"/>
              <a:t>Architects</a:t>
            </a:r>
          </a:p>
          <a:p>
            <a:r>
              <a:rPr lang="en-US" sz="2400" dirty="0"/>
              <a:t>Business Analyst</a:t>
            </a:r>
          </a:p>
          <a:p>
            <a:r>
              <a:rPr lang="en-US" sz="3000" b="1" dirty="0"/>
              <a:t>DevOps Teams </a:t>
            </a:r>
          </a:p>
          <a:p>
            <a:r>
              <a:rPr lang="en-US" sz="3000" b="1" dirty="0"/>
              <a:t>Innovation Teams</a:t>
            </a:r>
          </a:p>
          <a:p>
            <a:r>
              <a:rPr lang="en-US" sz="3000" b="1" dirty="0"/>
              <a:t>Developers </a:t>
            </a:r>
          </a:p>
          <a:p>
            <a:r>
              <a:rPr lang="en-US" sz="3000" b="1" dirty="0"/>
              <a:t>Infrastructure </a:t>
            </a:r>
          </a:p>
          <a:p>
            <a:r>
              <a:rPr lang="en-US" sz="2400" dirty="0"/>
              <a:t>Networking</a:t>
            </a:r>
          </a:p>
          <a:p>
            <a:r>
              <a:rPr lang="en-US" sz="3000" b="1" dirty="0"/>
              <a:t>Security</a:t>
            </a:r>
          </a:p>
          <a:p>
            <a:r>
              <a:rPr lang="en-US" sz="2400" dirty="0"/>
              <a:t>DBA</a:t>
            </a:r>
          </a:p>
          <a:p>
            <a:r>
              <a:rPr lang="en-US" sz="3300" b="1" dirty="0"/>
              <a:t>QA </a:t>
            </a:r>
          </a:p>
          <a:p>
            <a:r>
              <a:rPr lang="en-US" sz="2400" dirty="0"/>
              <a:t>Release Management</a:t>
            </a:r>
          </a:p>
          <a:p>
            <a:r>
              <a:rPr lang="en-US" sz="2400" dirty="0"/>
              <a:t>Management</a:t>
            </a:r>
          </a:p>
          <a:p>
            <a:pPr marL="0" indent="0">
              <a:buNone/>
            </a:pPr>
            <a:endParaRPr lang="en-US" sz="2400" dirty="0"/>
          </a:p>
        </p:txBody>
      </p:sp>
      <p:sp>
        <p:nvSpPr>
          <p:cNvPr id="4" name="Rectangle 3">
            <a:extLst>
              <a:ext uri="{FF2B5EF4-FFF2-40B4-BE49-F238E27FC236}">
                <a16:creationId xmlns:a16="http://schemas.microsoft.com/office/drawing/2014/main" id="{702C9BCB-903B-4AD6-B0E8-F8008DA87E71}"/>
              </a:ext>
            </a:extLst>
          </p:cNvPr>
          <p:cNvSpPr/>
          <p:nvPr/>
        </p:nvSpPr>
        <p:spPr>
          <a:xfrm>
            <a:off x="4553082" y="2281737"/>
            <a:ext cx="6974665" cy="2862322"/>
          </a:xfrm>
          <a:prstGeom prst="rect">
            <a:avLst/>
          </a:prstGeom>
        </p:spPr>
        <p:txBody>
          <a:bodyPr wrap="square">
            <a:spAutoFit/>
          </a:bodyPr>
          <a:lstStyle/>
          <a:p>
            <a:r>
              <a:rPr lang="en-US" sz="3600" dirty="0"/>
              <a:t>DevOps is for </a:t>
            </a:r>
            <a:r>
              <a:rPr lang="en-US" sz="3600" b="1" dirty="0"/>
              <a:t>senior architects, developers and engineers as well as the Innovation and DevOps teams &amp; leadership</a:t>
            </a:r>
            <a:r>
              <a:rPr lang="en-US" sz="3600" dirty="0"/>
              <a:t>. </a:t>
            </a:r>
          </a:p>
          <a:p>
            <a:r>
              <a:rPr lang="en-US" sz="3600" dirty="0"/>
              <a:t>- Everyone enjoys the benefits</a:t>
            </a:r>
          </a:p>
        </p:txBody>
      </p:sp>
      <p:sp>
        <p:nvSpPr>
          <p:cNvPr id="5" name="Star: 24 Points 4">
            <a:extLst>
              <a:ext uri="{FF2B5EF4-FFF2-40B4-BE49-F238E27FC236}">
                <a16:creationId xmlns:a16="http://schemas.microsoft.com/office/drawing/2014/main" id="{D347B75E-B533-4F27-9F0A-01C80E2417A2}"/>
              </a:ext>
            </a:extLst>
          </p:cNvPr>
          <p:cNvSpPr/>
          <p:nvPr/>
        </p:nvSpPr>
        <p:spPr>
          <a:xfrm>
            <a:off x="3872011" y="5051272"/>
            <a:ext cx="7561142" cy="1486987"/>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OR Else??</a:t>
            </a:r>
          </a:p>
        </p:txBody>
      </p:sp>
    </p:spTree>
    <p:extLst>
      <p:ext uri="{BB962C8B-B14F-4D97-AF65-F5344CB8AC3E}">
        <p14:creationId xmlns:p14="http://schemas.microsoft.com/office/powerpoint/2010/main" val="161682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1E46B-4E9D-408C-8060-7CC7C587C2DC}"/>
              </a:ext>
            </a:extLst>
          </p:cNvPr>
          <p:cNvSpPr>
            <a:spLocks noGrp="1"/>
          </p:cNvSpPr>
          <p:nvPr>
            <p:ph type="title"/>
          </p:nvPr>
        </p:nvSpPr>
        <p:spPr/>
        <p:txBody>
          <a:bodyPr/>
          <a:lstStyle/>
          <a:p>
            <a:r>
              <a:rPr lang="en-US" dirty="0"/>
              <a:t>The right discussions with the right people</a:t>
            </a:r>
            <a:br>
              <a:rPr lang="en-US" dirty="0"/>
            </a:br>
            <a:r>
              <a:rPr lang="en-US" dirty="0"/>
              <a:t>Getting Started</a:t>
            </a:r>
          </a:p>
        </p:txBody>
      </p:sp>
      <p:sp>
        <p:nvSpPr>
          <p:cNvPr id="5" name="Content Placeholder 4">
            <a:extLst>
              <a:ext uri="{FF2B5EF4-FFF2-40B4-BE49-F238E27FC236}">
                <a16:creationId xmlns:a16="http://schemas.microsoft.com/office/drawing/2014/main" id="{934678C9-3593-4BE8-B726-2CB15908E954}"/>
              </a:ext>
            </a:extLst>
          </p:cNvPr>
          <p:cNvSpPr>
            <a:spLocks noGrp="1"/>
          </p:cNvSpPr>
          <p:nvPr>
            <p:ph idx="1"/>
          </p:nvPr>
        </p:nvSpPr>
        <p:spPr/>
        <p:txBody>
          <a:bodyPr>
            <a:normAutofit lnSpcReduction="10000"/>
          </a:bodyPr>
          <a:lstStyle/>
          <a:p>
            <a:r>
              <a:rPr lang="en-US" dirty="0"/>
              <a:t>Champion?  (CIO, COO, Dev Manager, Innovations Manager, DevOps Manager, Director of IT, Other?</a:t>
            </a:r>
          </a:p>
          <a:p>
            <a:pPr lvl="1"/>
            <a:r>
              <a:rPr lang="en-US" dirty="0"/>
              <a:t>Discussion depends on Role</a:t>
            </a:r>
          </a:p>
          <a:p>
            <a:pPr lvl="1"/>
            <a:r>
              <a:rPr lang="en-US" dirty="0"/>
              <a:t>Objective: Fill a fundamental Need</a:t>
            </a:r>
          </a:p>
          <a:p>
            <a:pPr lvl="1"/>
            <a:r>
              <a:rPr lang="en-US" dirty="0"/>
              <a:t>Start with broad advantages </a:t>
            </a:r>
          </a:p>
          <a:p>
            <a:pPr lvl="2"/>
            <a:r>
              <a:rPr lang="en-US" dirty="0"/>
              <a:t>Significantly reduce cost of Application build and deployment</a:t>
            </a:r>
          </a:p>
          <a:p>
            <a:pPr lvl="2"/>
            <a:r>
              <a:rPr lang="en-US" dirty="0"/>
              <a:t>Shorten Development cycle by months</a:t>
            </a:r>
          </a:p>
          <a:p>
            <a:pPr lvl="2"/>
            <a:r>
              <a:rPr lang="en-US" dirty="0"/>
              <a:t>Increase Customer Satisfaction</a:t>
            </a:r>
          </a:p>
          <a:p>
            <a:pPr lvl="2"/>
            <a:r>
              <a:rPr lang="en-US" dirty="0"/>
              <a:t>Get cross functional teams working together</a:t>
            </a:r>
          </a:p>
          <a:p>
            <a:pPr lvl="2"/>
            <a:r>
              <a:rPr lang="en-US" dirty="0"/>
              <a:t>Increase technical staff skills</a:t>
            </a:r>
          </a:p>
          <a:p>
            <a:pPr lvl="1"/>
            <a:r>
              <a:rPr lang="en-US" dirty="0"/>
              <a:t>Ask probing questions</a:t>
            </a:r>
          </a:p>
          <a:p>
            <a:pPr lvl="2"/>
            <a:r>
              <a:rPr lang="en-US" dirty="0"/>
              <a:t>What are some of the biggest challenges you and your organization are facing now?</a:t>
            </a:r>
          </a:p>
          <a:p>
            <a:pPr lvl="2"/>
            <a:r>
              <a:rPr lang="en-US" dirty="0"/>
              <a:t>Drill down into the answers to find how DevOps helps solve those challenges</a:t>
            </a:r>
          </a:p>
          <a:p>
            <a:pPr lvl="2"/>
            <a:endParaRPr lang="en-US" dirty="0"/>
          </a:p>
          <a:p>
            <a:endParaRPr lang="en-US" dirty="0"/>
          </a:p>
          <a:p>
            <a:endParaRPr lang="en-US" dirty="0"/>
          </a:p>
        </p:txBody>
      </p:sp>
    </p:spTree>
    <p:extLst>
      <p:ext uri="{BB962C8B-B14F-4D97-AF65-F5344CB8AC3E}">
        <p14:creationId xmlns:p14="http://schemas.microsoft.com/office/powerpoint/2010/main" val="6876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normAutofit fontScale="90000"/>
          </a:bodyPr>
          <a:lstStyle/>
          <a:p>
            <a:pPr algn="ctr"/>
            <a:r>
              <a:rPr lang="en-US" b="1" dirty="0"/>
              <a:t>Culture Change &amp; Digital Transformation</a:t>
            </a:r>
          </a:p>
        </p:txBody>
      </p:sp>
    </p:spTree>
    <p:extLst>
      <p:ext uri="{BB962C8B-B14F-4D97-AF65-F5344CB8AC3E}">
        <p14:creationId xmlns:p14="http://schemas.microsoft.com/office/powerpoint/2010/main" val="78983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4427</TotalTime>
  <Words>3165</Words>
  <Application>Microsoft Office PowerPoint</Application>
  <PresentationFormat>Widescreen</PresentationFormat>
  <Paragraphs>640</Paragraphs>
  <Slides>36</Slides>
  <Notes>36</Notes>
  <HiddenSlides>2</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36</vt:i4>
      </vt:variant>
    </vt:vector>
  </HeadingPairs>
  <TitlesOfParts>
    <vt:vector size="57" baseType="lpstr">
      <vt:lpstr>メイリオ</vt:lpstr>
      <vt:lpstr>MS PGothic</vt:lpstr>
      <vt:lpstr>SimSun</vt:lpstr>
      <vt:lpstr>游ゴシック</vt:lpstr>
      <vt:lpstr>游ゴシック Light</vt:lpstr>
      <vt:lpstr>Arial</vt:lpstr>
      <vt:lpstr>Arial Narrow</vt:lpstr>
      <vt:lpstr>Calibri</vt:lpstr>
      <vt:lpstr>Calibri Light</vt:lpstr>
      <vt:lpstr>Consolas</vt:lpstr>
      <vt:lpstr>Segoe UI</vt:lpstr>
      <vt:lpstr>Segoe UI Light</vt:lpstr>
      <vt:lpstr>Segoe UI Semibold</vt:lpstr>
      <vt:lpstr>Segoe UI Semilight</vt:lpstr>
      <vt:lpstr>Times New Roman</vt:lpstr>
      <vt:lpstr>Trebuchet MS</vt:lpstr>
      <vt:lpstr>Wingdings</vt:lpstr>
      <vt:lpstr>Office Theme</vt:lpstr>
      <vt:lpstr>1_Office Theme</vt:lpstr>
      <vt:lpstr>1_5-30610_Microsoft_Ignite_Keynote_Template</vt:lpstr>
      <vt:lpstr>think-cell Slide</vt:lpstr>
      <vt:lpstr>PowerPoint Presentation</vt:lpstr>
      <vt:lpstr>DevOps Journey at Overdrive - Experiences, Tips &amp; Checklists From the Field DevOps</vt:lpstr>
      <vt:lpstr>Kickstart Your DevOps Journey</vt:lpstr>
      <vt:lpstr>Who Should/Must Attend/Participate</vt:lpstr>
      <vt:lpstr>The right discussions with the right people Getting Started</vt:lpstr>
      <vt:lpstr>DevOps is the union of people, process, and tools  to enable continuous delivery of value of our end uses. </vt:lpstr>
      <vt:lpstr>Culture Change &amp; Digital Transformation</vt:lpstr>
      <vt:lpstr>DevOps Practices</vt:lpstr>
      <vt:lpstr>Role of Security in DevOps aka DevSecOps</vt:lpstr>
      <vt:lpstr>Roles and Responsibilities</vt:lpstr>
      <vt:lpstr>Tip: Must Read Book </vt:lpstr>
      <vt:lpstr>What is DevOps…</vt:lpstr>
      <vt:lpstr>Traditional vs modern dev-ops</vt:lpstr>
      <vt:lpstr>Tools: Containerization</vt:lpstr>
      <vt:lpstr>Session VS VM (or VDI)</vt:lpstr>
      <vt:lpstr>Containers</vt:lpstr>
      <vt:lpstr>Containers Deep Dive: Architecture of a Host</vt:lpstr>
      <vt:lpstr>Cloud is a key enabler of DevOps – Agile &amp; Functional a new way to think about a datacenter </vt:lpstr>
      <vt:lpstr>Azure..Like Visio, you start with a blank canvas…</vt:lpstr>
      <vt:lpstr>Value Stream Mapping</vt:lpstr>
      <vt:lpstr>Before DevOps</vt:lpstr>
      <vt:lpstr>After  DevOps</vt:lpstr>
      <vt:lpstr>Release Cycle 18 months  4 weeks Hotfix 6 week  Same Day Investment  3 weeks</vt:lpstr>
      <vt:lpstr>DevOps Kickoff Schedule</vt:lpstr>
      <vt:lpstr>HACK</vt:lpstr>
      <vt:lpstr>Post Hack </vt:lpstr>
      <vt:lpstr>End of Event Brainstorming</vt:lpstr>
      <vt:lpstr>Brainstorming:  AHA Moments</vt:lpstr>
      <vt:lpstr>Brainstorming: Scale and Offshore Collaboration</vt:lpstr>
      <vt:lpstr>End of Event Report</vt:lpstr>
      <vt:lpstr>Azure  Red Shirt  Dev Tour ‘17</vt:lpstr>
      <vt:lpstr>PowerPoint Presentation</vt:lpstr>
      <vt:lpstr>Free Resources for DevOps Practices</vt:lpstr>
      <vt:lpstr>PowerPoint Presentation</vt:lpstr>
      <vt:lpstr>More Resources</vt:lpstr>
      <vt:lpstr>Questions… Answered at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Azure Certification Jump Start 70-534 Architecting Microsoft Azure Solutions</dc:title>
  <dc:creator>Dan Stolts</dc:creator>
  <cp:lastModifiedBy>Dan Stolts</cp:lastModifiedBy>
  <cp:revision>48</cp:revision>
  <dcterms:created xsi:type="dcterms:W3CDTF">2016-02-03T15:43:24Z</dcterms:created>
  <dcterms:modified xsi:type="dcterms:W3CDTF">2017-10-16T00:10:50Z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2017-09-15T12:52:54.3126674-04:00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